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4" r:id="rId1"/>
  </p:sldMasterIdLst>
  <p:notesMasterIdLst>
    <p:notesMasterId r:id="rId106"/>
  </p:notesMasterIdLst>
  <p:sldIdLst>
    <p:sldId id="618" r:id="rId2"/>
    <p:sldId id="624" r:id="rId3"/>
    <p:sldId id="619" r:id="rId4"/>
    <p:sldId id="623" r:id="rId5"/>
    <p:sldId id="620" r:id="rId6"/>
    <p:sldId id="621" r:id="rId7"/>
    <p:sldId id="622" r:id="rId8"/>
    <p:sldId id="625" r:id="rId9"/>
    <p:sldId id="627" r:id="rId10"/>
    <p:sldId id="626" r:id="rId11"/>
    <p:sldId id="703" r:id="rId12"/>
    <p:sldId id="629" r:id="rId13"/>
    <p:sldId id="628" r:id="rId14"/>
    <p:sldId id="630" r:id="rId15"/>
    <p:sldId id="701" r:id="rId16"/>
    <p:sldId id="631" r:id="rId17"/>
    <p:sldId id="632" r:id="rId18"/>
    <p:sldId id="633" r:id="rId19"/>
    <p:sldId id="634" r:id="rId20"/>
    <p:sldId id="635" r:id="rId21"/>
    <p:sldId id="636" r:id="rId22"/>
    <p:sldId id="707" r:id="rId23"/>
    <p:sldId id="637" r:id="rId24"/>
    <p:sldId id="708" r:id="rId25"/>
    <p:sldId id="709" r:id="rId26"/>
    <p:sldId id="639" r:id="rId27"/>
    <p:sldId id="640" r:id="rId28"/>
    <p:sldId id="690" r:id="rId29"/>
    <p:sldId id="692" r:id="rId30"/>
    <p:sldId id="691" r:id="rId31"/>
    <p:sldId id="638" r:id="rId32"/>
    <p:sldId id="641" r:id="rId33"/>
    <p:sldId id="643" r:id="rId34"/>
    <p:sldId id="644" r:id="rId35"/>
    <p:sldId id="645" r:id="rId36"/>
    <p:sldId id="646" r:id="rId37"/>
    <p:sldId id="647" r:id="rId38"/>
    <p:sldId id="648" r:id="rId39"/>
    <p:sldId id="649" r:id="rId40"/>
    <p:sldId id="650" r:id="rId41"/>
    <p:sldId id="693" r:id="rId42"/>
    <p:sldId id="694" r:id="rId43"/>
    <p:sldId id="651" r:id="rId44"/>
    <p:sldId id="696" r:id="rId45"/>
    <p:sldId id="695" r:id="rId46"/>
    <p:sldId id="697" r:id="rId47"/>
    <p:sldId id="699" r:id="rId48"/>
    <p:sldId id="698" r:id="rId49"/>
    <p:sldId id="700" r:id="rId50"/>
    <p:sldId id="652" r:id="rId51"/>
    <p:sldId id="653" r:id="rId52"/>
    <p:sldId id="654" r:id="rId53"/>
    <p:sldId id="655" r:id="rId54"/>
    <p:sldId id="656" r:id="rId55"/>
    <p:sldId id="657" r:id="rId56"/>
    <p:sldId id="658" r:id="rId57"/>
    <p:sldId id="659" r:id="rId58"/>
    <p:sldId id="660" r:id="rId59"/>
    <p:sldId id="710" r:id="rId60"/>
    <p:sldId id="661" r:id="rId61"/>
    <p:sldId id="662" r:id="rId62"/>
    <p:sldId id="663" r:id="rId63"/>
    <p:sldId id="664" r:id="rId64"/>
    <p:sldId id="665" r:id="rId65"/>
    <p:sldId id="666" r:id="rId66"/>
    <p:sldId id="726" r:id="rId67"/>
    <p:sldId id="732" r:id="rId68"/>
    <p:sldId id="689" r:id="rId69"/>
    <p:sldId id="711" r:id="rId70"/>
    <p:sldId id="712" r:id="rId71"/>
    <p:sldId id="713" r:id="rId72"/>
    <p:sldId id="714" r:id="rId73"/>
    <p:sldId id="715" r:id="rId74"/>
    <p:sldId id="727" r:id="rId75"/>
    <p:sldId id="728" r:id="rId76"/>
    <p:sldId id="704" r:id="rId77"/>
    <p:sldId id="733" r:id="rId78"/>
    <p:sldId id="734" r:id="rId79"/>
    <p:sldId id="667" r:id="rId80"/>
    <p:sldId id="716" r:id="rId81"/>
    <p:sldId id="717" r:id="rId82"/>
    <p:sldId id="718" r:id="rId83"/>
    <p:sldId id="719" r:id="rId84"/>
    <p:sldId id="720" r:id="rId85"/>
    <p:sldId id="721" r:id="rId86"/>
    <p:sldId id="722" r:id="rId87"/>
    <p:sldId id="668" r:id="rId88"/>
    <p:sldId id="735" r:id="rId89"/>
    <p:sldId id="723" r:id="rId90"/>
    <p:sldId id="724" r:id="rId91"/>
    <p:sldId id="725" r:id="rId92"/>
    <p:sldId id="670" r:id="rId93"/>
    <p:sldId id="729" r:id="rId94"/>
    <p:sldId id="730" r:id="rId95"/>
    <p:sldId id="731" r:id="rId96"/>
    <p:sldId id="736" r:id="rId97"/>
    <p:sldId id="737" r:id="rId98"/>
    <p:sldId id="738" r:id="rId99"/>
    <p:sldId id="739" r:id="rId100"/>
    <p:sldId id="686" r:id="rId101"/>
    <p:sldId id="687" r:id="rId102"/>
    <p:sldId id="688" r:id="rId103"/>
    <p:sldId id="702" r:id="rId104"/>
    <p:sldId id="685" r:id="rId10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Roboto" pitchFamily="2"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Roboto" pitchFamily="2"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Roboto" pitchFamily="2"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Roboto" pitchFamily="2"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Roboto" pitchFamily="2" charset="0"/>
        <a:ea typeface="MS PGothic" panose="020B0600070205080204" pitchFamily="34" charset="-128"/>
        <a:cs typeface="+mn-cs"/>
      </a:defRPr>
    </a:lvl5pPr>
    <a:lvl6pPr marL="2286000" algn="l" defTabSz="914400" rtl="0" eaLnBrk="1" latinLnBrk="0" hangingPunct="1">
      <a:defRPr kern="1200">
        <a:solidFill>
          <a:schemeClr val="tx1"/>
        </a:solidFill>
        <a:latin typeface="Roboto" pitchFamily="2" charset="0"/>
        <a:ea typeface="MS PGothic" panose="020B0600070205080204" pitchFamily="34" charset="-128"/>
        <a:cs typeface="+mn-cs"/>
      </a:defRPr>
    </a:lvl6pPr>
    <a:lvl7pPr marL="2743200" algn="l" defTabSz="914400" rtl="0" eaLnBrk="1" latinLnBrk="0" hangingPunct="1">
      <a:defRPr kern="1200">
        <a:solidFill>
          <a:schemeClr val="tx1"/>
        </a:solidFill>
        <a:latin typeface="Roboto" pitchFamily="2" charset="0"/>
        <a:ea typeface="MS PGothic" panose="020B0600070205080204" pitchFamily="34" charset="-128"/>
        <a:cs typeface="+mn-cs"/>
      </a:defRPr>
    </a:lvl7pPr>
    <a:lvl8pPr marL="3200400" algn="l" defTabSz="914400" rtl="0" eaLnBrk="1" latinLnBrk="0" hangingPunct="1">
      <a:defRPr kern="1200">
        <a:solidFill>
          <a:schemeClr val="tx1"/>
        </a:solidFill>
        <a:latin typeface="Roboto" pitchFamily="2" charset="0"/>
        <a:ea typeface="MS PGothic" panose="020B0600070205080204" pitchFamily="34" charset="-128"/>
        <a:cs typeface="+mn-cs"/>
      </a:defRPr>
    </a:lvl8pPr>
    <a:lvl9pPr marL="3657600" algn="l" defTabSz="914400" rtl="0" eaLnBrk="1" latinLnBrk="0" hangingPunct="1">
      <a:defRPr kern="1200">
        <a:solidFill>
          <a:schemeClr val="tx1"/>
        </a:solidFill>
        <a:latin typeface="Roboto" pitchFamily="2"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7091C334-0EAB-4A76-BA6C-1B784B5964BB}">
          <p14:sldIdLst>
            <p14:sldId id="618"/>
            <p14:sldId id="624"/>
            <p14:sldId id="619"/>
            <p14:sldId id="623"/>
            <p14:sldId id="620"/>
            <p14:sldId id="621"/>
            <p14:sldId id="622"/>
            <p14:sldId id="625"/>
            <p14:sldId id="627"/>
            <p14:sldId id="626"/>
            <p14:sldId id="703"/>
            <p14:sldId id="629"/>
            <p14:sldId id="628"/>
            <p14:sldId id="630"/>
            <p14:sldId id="701"/>
            <p14:sldId id="631"/>
            <p14:sldId id="632"/>
            <p14:sldId id="633"/>
            <p14:sldId id="634"/>
            <p14:sldId id="635"/>
            <p14:sldId id="636"/>
            <p14:sldId id="707"/>
            <p14:sldId id="637"/>
            <p14:sldId id="708"/>
            <p14:sldId id="709"/>
            <p14:sldId id="639"/>
            <p14:sldId id="640"/>
            <p14:sldId id="690"/>
            <p14:sldId id="692"/>
            <p14:sldId id="691"/>
            <p14:sldId id="638"/>
            <p14:sldId id="641"/>
            <p14:sldId id="643"/>
            <p14:sldId id="644"/>
            <p14:sldId id="645"/>
            <p14:sldId id="646"/>
            <p14:sldId id="647"/>
            <p14:sldId id="648"/>
            <p14:sldId id="649"/>
          </p14:sldIdLst>
        </p14:section>
        <p14:section name="Untitled Section" id="{77E63B70-15C5-49D9-A8DE-175760CEC6C2}">
          <p14:sldIdLst>
            <p14:sldId id="650"/>
            <p14:sldId id="693"/>
            <p14:sldId id="694"/>
            <p14:sldId id="651"/>
            <p14:sldId id="696"/>
            <p14:sldId id="695"/>
            <p14:sldId id="697"/>
            <p14:sldId id="699"/>
            <p14:sldId id="698"/>
            <p14:sldId id="700"/>
            <p14:sldId id="652"/>
            <p14:sldId id="653"/>
            <p14:sldId id="654"/>
            <p14:sldId id="655"/>
            <p14:sldId id="656"/>
            <p14:sldId id="657"/>
            <p14:sldId id="658"/>
            <p14:sldId id="659"/>
            <p14:sldId id="660"/>
            <p14:sldId id="710"/>
            <p14:sldId id="661"/>
            <p14:sldId id="662"/>
            <p14:sldId id="663"/>
            <p14:sldId id="664"/>
            <p14:sldId id="665"/>
            <p14:sldId id="666"/>
            <p14:sldId id="726"/>
            <p14:sldId id="732"/>
            <p14:sldId id="689"/>
            <p14:sldId id="711"/>
            <p14:sldId id="712"/>
            <p14:sldId id="713"/>
            <p14:sldId id="714"/>
            <p14:sldId id="715"/>
            <p14:sldId id="727"/>
            <p14:sldId id="728"/>
            <p14:sldId id="704"/>
            <p14:sldId id="733"/>
            <p14:sldId id="734"/>
            <p14:sldId id="667"/>
            <p14:sldId id="716"/>
            <p14:sldId id="717"/>
            <p14:sldId id="718"/>
            <p14:sldId id="719"/>
            <p14:sldId id="720"/>
            <p14:sldId id="721"/>
            <p14:sldId id="722"/>
            <p14:sldId id="668"/>
            <p14:sldId id="735"/>
            <p14:sldId id="723"/>
            <p14:sldId id="724"/>
            <p14:sldId id="725"/>
            <p14:sldId id="670"/>
            <p14:sldId id="729"/>
            <p14:sldId id="730"/>
            <p14:sldId id="731"/>
            <p14:sldId id="736"/>
            <p14:sldId id="737"/>
            <p14:sldId id="738"/>
            <p14:sldId id="739"/>
            <p14:sldId id="686"/>
            <p14:sldId id="687"/>
            <p14:sldId id="688"/>
            <p14:sldId id="702"/>
            <p14:sldId id="685"/>
          </p14:sldIdLst>
        </p14:section>
      </p14:sectionLst>
    </p:ext>
    <p:ext uri="{EFAFB233-063F-42B5-8137-9DF3F51BA10A}">
      <p15:sldGuideLst xmlns:p15="http://schemas.microsoft.com/office/powerpoint/2012/main">
        <p15:guide id="1" orient="horz" pos="2174" userDrawn="1">
          <p15:clr>
            <a:srgbClr val="A4A3A4"/>
          </p15:clr>
        </p15:guide>
        <p15:guide id="2" orient="horz" pos="6" userDrawn="1">
          <p15:clr>
            <a:srgbClr val="A4A3A4"/>
          </p15:clr>
        </p15:guide>
        <p15:guide id="3" pos="39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9A379"/>
    <a:srgbClr val="060707"/>
    <a:srgbClr val="1BB862"/>
    <a:srgbClr val="3CFDD4"/>
    <a:srgbClr val="40FBAC"/>
    <a:srgbClr val="FFFFFF"/>
    <a:srgbClr val="008173"/>
    <a:srgbClr val="0081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3" autoAdjust="0"/>
    <p:restoredTop sz="92869" autoAdjust="0"/>
  </p:normalViewPr>
  <p:slideViewPr>
    <p:cSldViewPr snapToGrid="0">
      <p:cViewPr varScale="1">
        <p:scale>
          <a:sx n="83" d="100"/>
          <a:sy n="83" d="100"/>
        </p:scale>
        <p:origin x="667" y="43"/>
      </p:cViewPr>
      <p:guideLst>
        <p:guide orient="horz" pos="2174"/>
        <p:guide orient="horz" pos="6"/>
        <p:guide pos="394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Header Placeholder 1"/>
          <p:cNvSpPr>
            <a:spLocks noGrp="1" noChangeArrowheads="1"/>
          </p:cNvSpPr>
          <p:nvPr>
            <p:ph type="hdr" sz="quarter" idx="4294967295"/>
          </p:nvPr>
        </p:nvSpPr>
        <p:spPr bwMode="auto">
          <a:xfrm>
            <a:off x="0" y="0"/>
            <a:ext cx="3962400" cy="3429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ea typeface="SimSun" panose="02010600030101010101" pitchFamily="2" charset="-122"/>
              </a:defRPr>
            </a:lvl1pPr>
          </a:lstStyle>
          <a:p>
            <a:pPr>
              <a:defRPr/>
            </a:pPr>
            <a:endParaRPr lang="en-US"/>
          </a:p>
        </p:txBody>
      </p:sp>
      <p:sp>
        <p:nvSpPr>
          <p:cNvPr id="5123" name="Date Placeholder 2"/>
          <p:cNvSpPr>
            <a:spLocks noGrp="1" noChangeArrowheads="1"/>
          </p:cNvSpPr>
          <p:nvPr>
            <p:ph type="dt" idx="1"/>
          </p:nvPr>
        </p:nvSpPr>
        <p:spPr bwMode="auto">
          <a:xfrm>
            <a:off x="5178425" y="0"/>
            <a:ext cx="3962400" cy="3429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a:latin typeface="Arial" panose="020B0604020202020204" pitchFamily="34" charset="0"/>
                <a:ea typeface="SimSun" panose="02010600030101010101" pitchFamily="2" charset="-122"/>
              </a:defRPr>
            </a:lvl1pPr>
          </a:lstStyle>
          <a:p>
            <a:pPr>
              <a:defRPr/>
            </a:pPr>
            <a:fld id="{05CBEE01-6CE4-44AB-9862-B75D2405623D}" type="datetime1">
              <a:rPr lang="en-US"/>
              <a:pPr>
                <a:defRPr/>
              </a:pPr>
              <a:t>8/2/2022</a:t>
            </a:fld>
            <a:endParaRPr lang="en-US" sz="1200"/>
          </a:p>
        </p:txBody>
      </p:sp>
      <p:sp>
        <p:nvSpPr>
          <p:cNvPr id="14340" name="Slide Image Placeholder 3"/>
          <p:cNvSpPr>
            <a:spLocks noGrp="1" noRot="1" noChangeAspect="1" noChangeArrowheads="1"/>
          </p:cNvSpPr>
          <p:nvPr>
            <p:ph type="sldImg" idx="4294967295"/>
          </p:nvPr>
        </p:nvSpPr>
        <p:spPr bwMode="auto">
          <a:xfrm>
            <a:off x="2517775" y="857250"/>
            <a:ext cx="41084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Notes Placeholder 4"/>
          <p:cNvSpPr>
            <a:spLocks noGrp="1" noRot="1" noChangeAspect="1" noChangeArrowheads="1"/>
          </p:cNvSpPr>
          <p:nvPr/>
        </p:nvSpPr>
        <p:spPr bwMode="auto">
          <a:xfrm>
            <a:off x="914400" y="3297238"/>
            <a:ext cx="731520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spcBef>
                <a:spcPct val="30000"/>
              </a:spcBef>
              <a:buFont typeface="Arial" panose="020B0604020202020204" pitchFamily="34" charset="0"/>
              <a:buNone/>
              <a:defRPr/>
            </a:pPr>
            <a:r>
              <a:rPr lang="en-US" altLang="en-US" sz="1200">
                <a:latin typeface="Arial" panose="020B0604020202020204" pitchFamily="34" charset="0"/>
                <a:ea typeface="SimSun" panose="02010600030101010101" pitchFamily="2" charset="-122"/>
              </a:rPr>
              <a:t>Click to edit Master text styles</a:t>
            </a:r>
          </a:p>
          <a:p>
            <a:pPr>
              <a:spcBef>
                <a:spcPct val="30000"/>
              </a:spcBef>
              <a:buFont typeface="Arial" panose="020B0604020202020204" pitchFamily="34" charset="0"/>
              <a:buNone/>
              <a:defRPr/>
            </a:pPr>
            <a:r>
              <a:rPr lang="en-US" altLang="en-US" sz="1200">
                <a:latin typeface="Arial" panose="020B0604020202020204" pitchFamily="34" charset="0"/>
                <a:ea typeface="SimSun" panose="02010600030101010101" pitchFamily="2" charset="-122"/>
              </a:rPr>
              <a:t>Second level</a:t>
            </a:r>
          </a:p>
          <a:p>
            <a:pPr>
              <a:spcBef>
                <a:spcPct val="30000"/>
              </a:spcBef>
              <a:buFont typeface="Arial" panose="020B0604020202020204" pitchFamily="34" charset="0"/>
              <a:buNone/>
              <a:defRPr/>
            </a:pPr>
            <a:r>
              <a:rPr lang="en-US" altLang="en-US" sz="1200">
                <a:latin typeface="Arial" panose="020B0604020202020204" pitchFamily="34" charset="0"/>
                <a:ea typeface="SimSun" panose="02010600030101010101" pitchFamily="2" charset="-122"/>
              </a:rPr>
              <a:t>Third level</a:t>
            </a:r>
          </a:p>
          <a:p>
            <a:pPr>
              <a:spcBef>
                <a:spcPct val="30000"/>
              </a:spcBef>
              <a:buFont typeface="Arial" panose="020B0604020202020204" pitchFamily="34" charset="0"/>
              <a:buNone/>
              <a:defRPr/>
            </a:pPr>
            <a:r>
              <a:rPr lang="en-US" altLang="en-US" sz="1200">
                <a:latin typeface="Arial" panose="020B0604020202020204" pitchFamily="34" charset="0"/>
                <a:ea typeface="SimSun" panose="02010600030101010101" pitchFamily="2" charset="-122"/>
              </a:rPr>
              <a:t>Fourth level</a:t>
            </a:r>
          </a:p>
          <a:p>
            <a:pPr>
              <a:spcBef>
                <a:spcPct val="30000"/>
              </a:spcBef>
              <a:buFont typeface="Arial" panose="020B0604020202020204" pitchFamily="34" charset="0"/>
              <a:buNone/>
              <a:defRPr/>
            </a:pPr>
            <a:r>
              <a:rPr lang="en-US" altLang="en-US" sz="1200">
                <a:latin typeface="Arial" panose="020B0604020202020204" pitchFamily="34" charset="0"/>
                <a:ea typeface="SimSun" panose="02010600030101010101" pitchFamily="2" charset="-122"/>
              </a:rPr>
              <a:t>Fifth level</a:t>
            </a:r>
            <a:endParaRPr lang="en-US" altLang="zh-CN" sz="1200">
              <a:latin typeface="Arial" panose="020B0604020202020204" pitchFamily="34" charset="0"/>
              <a:ea typeface="SimSun" panose="02010600030101010101" pitchFamily="2" charset="-122"/>
            </a:endParaRPr>
          </a:p>
        </p:txBody>
      </p:sp>
      <p:sp>
        <p:nvSpPr>
          <p:cNvPr id="5126" name="Footer Placeholder 5"/>
          <p:cNvSpPr>
            <a:spLocks noGrp="1" noChangeArrowheads="1"/>
          </p:cNvSpPr>
          <p:nvPr>
            <p:ph type="ftr" sz="quarter" idx="4"/>
          </p:nvPr>
        </p:nvSpPr>
        <p:spPr bwMode="auto">
          <a:xfrm>
            <a:off x="0" y="6513513"/>
            <a:ext cx="3962400" cy="344487"/>
          </a:xfrm>
          <a:prstGeom prst="rect">
            <a:avLst/>
          </a:prstGeom>
          <a:noFill/>
          <a:ln w="9525">
            <a:noFill/>
            <a:miter lim="800000"/>
          </a:ln>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ea typeface="SimSun" panose="02010600030101010101" pitchFamily="2" charset="-122"/>
              </a:defRPr>
            </a:lvl1pPr>
          </a:lstStyle>
          <a:p>
            <a:pPr>
              <a:defRPr/>
            </a:pPr>
            <a:endParaRPr lang="en-US"/>
          </a:p>
        </p:txBody>
      </p:sp>
      <p:sp>
        <p:nvSpPr>
          <p:cNvPr id="5127" name="Slide Number Placeholder 6"/>
          <p:cNvSpPr>
            <a:spLocks noGrp="1" noChangeArrowheads="1"/>
          </p:cNvSpPr>
          <p:nvPr>
            <p:ph type="sldNum" sz="quarter" idx="5"/>
          </p:nvPr>
        </p:nvSpPr>
        <p:spPr bwMode="auto">
          <a:xfrm>
            <a:off x="5178425" y="6513513"/>
            <a:ext cx="3962400" cy="344487"/>
          </a:xfrm>
          <a:prstGeom prst="rect">
            <a:avLst/>
          </a:prstGeom>
          <a:noFill/>
          <a:ln w="9525">
            <a:noFill/>
            <a:miter lim="800000"/>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a:latin typeface="Arial" panose="020B0604020202020204" pitchFamily="34" charset="0"/>
                <a:ea typeface="SimSun" panose="02010600030101010101" pitchFamily="2" charset="-122"/>
              </a:defRPr>
            </a:lvl1pPr>
          </a:lstStyle>
          <a:p>
            <a:pPr>
              <a:defRPr/>
            </a:pPr>
            <a:fld id="{1931B27F-870F-4DE4-8065-D45CBD9271DC}" type="slidenum">
              <a:rPr lang="en-US" altLang="en-US"/>
              <a:pPr>
                <a:defRPr/>
              </a:pPr>
              <a:t>‹#›</a:t>
            </a:fld>
            <a:endParaRPr lang="en-US" altLang="en-US" sz="1200"/>
          </a:p>
        </p:txBody>
      </p:sp>
    </p:spTree>
    <p:extLst>
      <p:ext uri="{BB962C8B-B14F-4D97-AF65-F5344CB8AC3E}">
        <p14:creationId xmlns:p14="http://schemas.microsoft.com/office/powerpoint/2010/main" val="3457580031"/>
      </p:ext>
    </p:extLst>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itchFamily="34" charset="0"/>
        <a:ea typeface="SimSun" pitchFamily="2" charset="-122"/>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SimSun" pitchFamily="2" charset="-122"/>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SimSun" pitchFamily="2" charset="-122"/>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SimSun" pitchFamily="2" charset="-122"/>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2651370" y="6438903"/>
            <a:ext cx="6889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b="1" dirty="0">
                <a:solidFill>
                  <a:srgbClr val="000000"/>
                </a:solidFill>
                <a:latin typeface="Helvetica Neue"/>
              </a:rPr>
              <a:t>Copyrights © 2019, All Rights Reserved by SkillRary</a:t>
            </a:r>
            <a:endParaRPr lang="en-US" altLang="en-US" dirty="0">
              <a:solidFill>
                <a:srgbClr val="000000"/>
              </a:solidFill>
              <a:latin typeface="Helvetica Neue"/>
            </a:endParaRPr>
          </a:p>
        </p:txBody>
      </p:sp>
      <p:sp>
        <p:nvSpPr>
          <p:cNvPr id="5" name="Rectangle 4"/>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34130"/>
            <a:ext cx="1479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98740" y="6327775"/>
            <a:ext cx="793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30"/>
            <a:ext cx="10363200" cy="1470025"/>
          </a:xfrm>
        </p:spPr>
        <p:txBody>
          <a:bodyPr/>
          <a:lstStyle>
            <a:lvl1pPr>
              <a:defRPr>
                <a:solidFill>
                  <a:srgbClr val="060707"/>
                </a:solidFill>
              </a:defRPr>
            </a:lvl1pPr>
          </a:lstStyle>
          <a:p>
            <a:r>
              <a:rPr lang="en-US" noProof="1"/>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060707"/>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p>
        </p:txBody>
      </p:sp>
    </p:spTree>
    <p:extLst>
      <p:ext uri="{BB962C8B-B14F-4D97-AF65-F5344CB8AC3E}">
        <p14:creationId xmlns:p14="http://schemas.microsoft.com/office/powerpoint/2010/main" val="3332463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3"/>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p:cNvSpPr txBox="1">
            <a:spLocks noChangeArrowheads="1"/>
          </p:cNvSpPr>
          <p:nvPr userDrawn="1"/>
        </p:nvSpPr>
        <p:spPr bwMode="auto">
          <a:xfrm>
            <a:off x="2504831" y="6438902"/>
            <a:ext cx="7182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b="1" dirty="0">
                <a:solidFill>
                  <a:srgbClr val="000000"/>
                </a:solidFill>
                <a:latin typeface="Helvetica Neue"/>
                <a:ea typeface="Helvetica Neue"/>
                <a:cs typeface="Helvetica Neue"/>
              </a:rPr>
              <a:t>Copyrights © 2019, All Rights Reserved by SkillRary</a:t>
            </a:r>
            <a:endParaRPr lang="en-US" altLang="en-US" dirty="0">
              <a:solidFill>
                <a:srgbClr val="000000"/>
              </a:solidFill>
              <a:latin typeface="Helvetica Neue"/>
              <a:ea typeface="Helvetica Neue"/>
              <a:cs typeface="Helvetica Neue"/>
            </a:endParaRPr>
          </a:p>
        </p:txBody>
      </p:sp>
      <p:pic>
        <p:nvPicPr>
          <p:cNvPr id="6"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369050"/>
            <a:ext cx="793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2942" y="6356355"/>
            <a:ext cx="147906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46832" y="-498475"/>
            <a:ext cx="3845169"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446071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p:cNvSpPr txBox="1">
            <a:spLocks noChangeArrowheads="1"/>
          </p:cNvSpPr>
          <p:nvPr userDrawn="1"/>
        </p:nvSpPr>
        <p:spPr bwMode="auto">
          <a:xfrm>
            <a:off x="2651370" y="6438903"/>
            <a:ext cx="6889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b="1" dirty="0">
                <a:solidFill>
                  <a:srgbClr val="000000"/>
                </a:solidFill>
                <a:latin typeface="Helvetica Neue"/>
              </a:rPr>
              <a:t>Copyrights © 2019, All Rights Reserved by SkillRary</a:t>
            </a:r>
            <a:endParaRPr lang="en-US" altLang="en-US" dirty="0">
              <a:solidFill>
                <a:srgbClr val="000000"/>
              </a:solidFill>
              <a:latin typeface="Helvetica Neue"/>
            </a:endParaRPr>
          </a:p>
        </p:txBody>
      </p:sp>
      <p:pic>
        <p:nvPicPr>
          <p:cNvPr id="6"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98740" y="6327775"/>
            <a:ext cx="793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34130"/>
            <a:ext cx="1479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8796216" y="777880"/>
            <a:ext cx="2715846"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48680" y="777880"/>
            <a:ext cx="7959969" cy="5318125"/>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635566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2651370" y="6438900"/>
            <a:ext cx="68892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sz="1600" b="1" dirty="0">
                <a:solidFill>
                  <a:srgbClr val="000000"/>
                </a:solidFill>
                <a:latin typeface="Helvetica Neue"/>
              </a:rPr>
              <a:t>Copyrights © 2019, All Rights Reserved by SkillRary</a:t>
            </a:r>
            <a:endParaRPr lang="en-US" altLang="en-US" sz="1600" dirty="0">
              <a:solidFill>
                <a:srgbClr val="000000"/>
              </a:solidFill>
              <a:latin typeface="Helvetica Neue"/>
            </a:endParaRPr>
          </a:p>
        </p:txBody>
      </p:sp>
      <p:sp>
        <p:nvSpPr>
          <p:cNvPr id="5" name="Rectangle 4"/>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98740" y="6327775"/>
            <a:ext cx="793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34130"/>
            <a:ext cx="1479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46832" y="-498475"/>
            <a:ext cx="3845169"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rgbClr val="060707"/>
                </a:solidFill>
              </a:defRPr>
            </a:lvl1pPr>
          </a:lstStyle>
          <a:p>
            <a:r>
              <a:rPr lang="en-US" noProof="1"/>
              <a:t>Click to edit Master title style</a:t>
            </a:r>
          </a:p>
        </p:txBody>
      </p:sp>
      <p:sp>
        <p:nvSpPr>
          <p:cNvPr id="3" name="Content Placeholder 2"/>
          <p:cNvSpPr>
            <a:spLocks noGrp="1"/>
          </p:cNvSpPr>
          <p:nvPr>
            <p:ph idx="1"/>
          </p:nvPr>
        </p:nvSpPr>
        <p:spPr/>
        <p:txBody>
          <a:bodyPr/>
          <a:lstStyle>
            <a:lvl1pPr>
              <a:defRPr sz="2000">
                <a:solidFill>
                  <a:srgbClr val="060707"/>
                </a:solidFill>
              </a:defRPr>
            </a:lvl1pPr>
            <a:lvl2pPr marL="565150" indent="-342900">
              <a:buClr>
                <a:srgbClr val="39A379"/>
              </a:buClr>
              <a:buFont typeface="Wingdings" panose="05000000000000000000" pitchFamily="2" charset="2"/>
              <a:buChar char="Ø"/>
              <a:defRPr sz="2000">
                <a:solidFill>
                  <a:srgbClr val="060707"/>
                </a:solidFill>
              </a:defRPr>
            </a:lvl2pPr>
            <a:lvl3pPr marL="788988" indent="-342900">
              <a:buClr>
                <a:srgbClr val="39A379"/>
              </a:buClr>
              <a:buFont typeface="Wingdings" panose="05000000000000000000" pitchFamily="2" charset="2"/>
              <a:buChar char="Ø"/>
              <a:defRPr sz="2000">
                <a:solidFill>
                  <a:srgbClr val="060707"/>
                </a:solidFill>
              </a:defRPr>
            </a:lvl3pPr>
            <a:lvl4pPr>
              <a:defRPr sz="2000">
                <a:solidFill>
                  <a:srgbClr val="060707"/>
                </a:solidFill>
              </a:defRPr>
            </a:lvl4pPr>
            <a:lvl5pPr>
              <a:defRPr sz="2000">
                <a:solidFill>
                  <a:srgbClr val="060707"/>
                </a:solidFill>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41131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2651370" y="6438900"/>
            <a:ext cx="68892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sz="1600" b="1" dirty="0">
                <a:solidFill>
                  <a:srgbClr val="000000"/>
                </a:solidFill>
                <a:latin typeface="Helvetica Neue"/>
              </a:rPr>
              <a:t>Copyrights © 2019, All Rights Reserved by SkillRary</a:t>
            </a:r>
            <a:endParaRPr lang="en-US" altLang="en-US" sz="1600" dirty="0">
              <a:solidFill>
                <a:srgbClr val="000000"/>
              </a:solidFill>
              <a:latin typeface="Helvetica Neue"/>
            </a:endParaRPr>
          </a:p>
        </p:txBody>
      </p:sp>
      <p:sp>
        <p:nvSpPr>
          <p:cNvPr id="5" name="Rectangle 4"/>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98740" y="6327775"/>
            <a:ext cx="793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34130"/>
            <a:ext cx="1479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63247" y="4406905"/>
            <a:ext cx="10363200" cy="1362075"/>
          </a:xfrm>
        </p:spPr>
        <p:txBody>
          <a:bodyPr anchor="t"/>
          <a:lstStyle>
            <a:lvl1pPr algn="l">
              <a:defRPr sz="4000" b="1" cap="all"/>
            </a:lvl1pPr>
          </a:lstStyle>
          <a:p>
            <a:r>
              <a:rPr lang="en-US" noProof="1"/>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extLst>
      <p:ext uri="{BB962C8B-B14F-4D97-AF65-F5344CB8AC3E}">
        <p14:creationId xmlns:p14="http://schemas.microsoft.com/office/powerpoint/2010/main" val="3889250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TextBox 6"/>
          <p:cNvSpPr txBox="1">
            <a:spLocks noChangeArrowheads="1"/>
          </p:cNvSpPr>
          <p:nvPr userDrawn="1"/>
        </p:nvSpPr>
        <p:spPr bwMode="auto">
          <a:xfrm>
            <a:off x="2651370" y="6438900"/>
            <a:ext cx="68892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sz="1600" b="1" dirty="0">
                <a:solidFill>
                  <a:srgbClr val="000000"/>
                </a:solidFill>
                <a:latin typeface="Helvetica Neue"/>
              </a:rPr>
              <a:t>Copyrights © 2019, All Rights Reserved by SkillRary</a:t>
            </a:r>
            <a:endParaRPr lang="en-US" altLang="en-US" sz="1600" dirty="0">
              <a:solidFill>
                <a:srgbClr val="000000"/>
              </a:solidFill>
              <a:latin typeface="Helvetica Neue"/>
            </a:endParaRPr>
          </a:p>
        </p:txBody>
      </p:sp>
      <p:sp>
        <p:nvSpPr>
          <p:cNvPr id="6" name="Rectangle 5"/>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98740" y="6327775"/>
            <a:ext cx="793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34130"/>
            <a:ext cx="1479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48680" y="2057400"/>
            <a:ext cx="5335954"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172200" y="2057400"/>
            <a:ext cx="5337908"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3472805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p:cNvSpPr txBox="1">
            <a:spLocks noChangeArrowheads="1"/>
          </p:cNvSpPr>
          <p:nvPr userDrawn="1"/>
        </p:nvSpPr>
        <p:spPr bwMode="auto">
          <a:xfrm>
            <a:off x="2651370" y="6438900"/>
            <a:ext cx="68892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sz="1600" b="1" dirty="0">
                <a:solidFill>
                  <a:srgbClr val="000000"/>
                </a:solidFill>
                <a:latin typeface="Helvetica Neue"/>
              </a:rPr>
              <a:t>Copyrights © 2019, All Rights Reserved by SkillRary</a:t>
            </a:r>
            <a:endParaRPr lang="en-US" altLang="en-US" sz="1600" dirty="0">
              <a:solidFill>
                <a:srgbClr val="000000"/>
              </a:solidFill>
              <a:latin typeface="Helvetica Neue"/>
            </a:endParaRPr>
          </a:p>
        </p:txBody>
      </p:sp>
      <p:pic>
        <p:nvPicPr>
          <p:cNvPr id="9"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98740" y="6327775"/>
            <a:ext cx="793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34130"/>
            <a:ext cx="1479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274638"/>
            <a:ext cx="109728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7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7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695"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6193695"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485829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p:cNvSpPr/>
          <p:nvPr userDrawn="1"/>
        </p:nvSpPr>
        <p:spPr>
          <a:xfrm>
            <a:off x="-15631" y="62706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p:cNvSpPr txBox="1">
            <a:spLocks noChangeArrowheads="1"/>
          </p:cNvSpPr>
          <p:nvPr userDrawn="1"/>
        </p:nvSpPr>
        <p:spPr bwMode="auto">
          <a:xfrm>
            <a:off x="2452080" y="6445250"/>
            <a:ext cx="725658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sz="1600" b="1" dirty="0">
                <a:solidFill>
                  <a:srgbClr val="000000"/>
                </a:solidFill>
                <a:latin typeface="Helvetica Neue"/>
                <a:ea typeface="Helvetica Neue"/>
                <a:cs typeface="Helvetica Neue"/>
              </a:rPr>
              <a:t>Copyrights © 2019, All Rights Reserved by SkillRary</a:t>
            </a:r>
            <a:endParaRPr lang="en-US" altLang="en-US" sz="1600" dirty="0">
              <a:solidFill>
                <a:srgbClr val="000000"/>
              </a:solidFill>
              <a:latin typeface="Helvetica Neue"/>
              <a:ea typeface="Helvetica Neue"/>
              <a:cs typeface="Helvetica Neue"/>
            </a:endParaRPr>
          </a:p>
        </p:txBody>
      </p:sp>
      <p:pic>
        <p:nvPicPr>
          <p:cNvPr id="5"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628" y="6305550"/>
            <a:ext cx="793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7311" y="6338893"/>
            <a:ext cx="147906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46832" y="-498475"/>
            <a:ext cx="3845169"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rgbClr val="060707"/>
                </a:solidFill>
                <a:latin typeface="Helvetica Neue" charset="0"/>
                <a:ea typeface="Helvetica Neue" charset="0"/>
                <a:cs typeface="Helvetica Neue" charset="0"/>
              </a:defRPr>
            </a:lvl1pPr>
          </a:lstStyle>
          <a:p>
            <a:r>
              <a:rPr lang="en-US" noProof="1"/>
              <a:t>Click to edit Master title style</a:t>
            </a:r>
          </a:p>
        </p:txBody>
      </p:sp>
    </p:spTree>
    <p:extLst>
      <p:ext uri="{BB962C8B-B14F-4D97-AF65-F5344CB8AC3E}">
        <p14:creationId xmlns:p14="http://schemas.microsoft.com/office/powerpoint/2010/main" val="3717457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11992708" y="6350005"/>
            <a:ext cx="199292" cy="523875"/>
          </a:xfrm>
          <a:prstGeom prst="rect">
            <a:avLst/>
          </a:prstGeom>
          <a:solidFill>
            <a:srgbClr val="000000"/>
          </a:solidFill>
          <a:ln w="9525">
            <a:solidFill>
              <a:schemeClr val="tx1"/>
            </a:solidFill>
            <a:round/>
            <a:headEnd/>
            <a:tailEnd/>
          </a:ln>
        </p:spPr>
        <p:txBody>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eaLnBrk="1" hangingPunct="1">
              <a:buFont typeface="Arial" panose="020B0604020202020204" pitchFamily="34" charset="0"/>
              <a:buNone/>
              <a:defRPr/>
            </a:pPr>
            <a:endParaRPr lang="en-US" altLang="en-US">
              <a:latin typeface="Arial" panose="020B0604020202020204" pitchFamily="34" charset="0"/>
              <a:ea typeface="SimSun" panose="02010600030101010101" pitchFamily="2" charset="-122"/>
            </a:endParaRPr>
          </a:p>
        </p:txBody>
      </p:sp>
      <p:sp>
        <p:nvSpPr>
          <p:cNvPr id="5" name="TextBox 4"/>
          <p:cNvSpPr txBox="1">
            <a:spLocks noChangeArrowheads="1"/>
          </p:cNvSpPr>
          <p:nvPr userDrawn="1"/>
        </p:nvSpPr>
        <p:spPr bwMode="auto">
          <a:xfrm>
            <a:off x="2366111" y="6438900"/>
            <a:ext cx="72565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b="1" dirty="0">
                <a:solidFill>
                  <a:srgbClr val="000000"/>
                </a:solidFill>
                <a:latin typeface="Helvetica Neue"/>
                <a:ea typeface="Helvetica Neue"/>
                <a:cs typeface="Helvetica Neue"/>
              </a:rPr>
              <a:t>Copyright © 2022 All Rights Reserved by SkillRary</a:t>
            </a:r>
            <a:endParaRPr lang="en-US" altLang="en-US" dirty="0">
              <a:solidFill>
                <a:srgbClr val="000000"/>
              </a:solidFill>
              <a:latin typeface="Helvetica Neue"/>
              <a:ea typeface="Helvetica Neue"/>
              <a:cs typeface="Helvetica Neue"/>
            </a:endParaRPr>
          </a:p>
        </p:txBody>
      </p:sp>
      <p:sp>
        <p:nvSpPr>
          <p:cNvPr id="6" name="Rectangle 5"/>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81681" y="6378580"/>
            <a:ext cx="147906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6308725"/>
            <a:ext cx="82647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85588" y="6350005"/>
            <a:ext cx="147906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563489" y="534991"/>
            <a:ext cx="10863385" cy="1019175"/>
          </a:xfrm>
        </p:spPr>
        <p:txBody>
          <a:bodyPr/>
          <a:lstStyle>
            <a:lvl1pPr>
              <a:defRPr>
                <a:solidFill>
                  <a:srgbClr val="000000"/>
                </a:solidFill>
                <a:latin typeface="Helvetica Neue" charset="0"/>
                <a:ea typeface="Helvetica Neue" charset="0"/>
                <a:cs typeface="Helvetica Neue" charset="0"/>
              </a:defRPr>
            </a:lvl1pPr>
          </a:lstStyle>
          <a:p>
            <a:r>
              <a:rPr lang="en-US" noProof="1"/>
              <a:t>Click to edit Master title style</a:t>
            </a:r>
          </a:p>
        </p:txBody>
      </p:sp>
      <p:sp>
        <p:nvSpPr>
          <p:cNvPr id="9" name="Content Placeholder 2"/>
          <p:cNvSpPr>
            <a:spLocks noGrp="1"/>
          </p:cNvSpPr>
          <p:nvPr>
            <p:ph idx="1"/>
          </p:nvPr>
        </p:nvSpPr>
        <p:spPr>
          <a:xfrm>
            <a:off x="563491" y="1922462"/>
            <a:ext cx="10861431" cy="4038600"/>
          </a:xfrm>
        </p:spPr>
        <p:txBody>
          <a:bodyPr/>
          <a:lstStyle>
            <a:lvl1pPr>
              <a:defRPr>
                <a:solidFill>
                  <a:srgbClr val="000000"/>
                </a:solidFill>
                <a:latin typeface="Helvetica Neue" charset="0"/>
                <a:ea typeface="Helvetica Neue" charset="0"/>
                <a:cs typeface="Helvetica Neue" charset="0"/>
              </a:defRPr>
            </a:lvl1pPr>
            <a:lvl2pPr>
              <a:defRPr>
                <a:solidFill>
                  <a:srgbClr val="000000"/>
                </a:solidFill>
                <a:latin typeface="Helvetica Neue" charset="0"/>
                <a:ea typeface="Helvetica Neue" charset="0"/>
                <a:cs typeface="Helvetica Neue" charset="0"/>
              </a:defRPr>
            </a:lvl2pPr>
            <a:lvl3pPr>
              <a:defRPr>
                <a:solidFill>
                  <a:srgbClr val="000000"/>
                </a:solidFill>
                <a:latin typeface="Helvetica Neue" charset="0"/>
                <a:ea typeface="Helvetica Neue" charset="0"/>
                <a:cs typeface="Helvetica Neue" charset="0"/>
              </a:defRPr>
            </a:lvl3pPr>
            <a:lvl4pPr>
              <a:defRPr>
                <a:solidFill>
                  <a:srgbClr val="000000"/>
                </a:solidFill>
                <a:latin typeface="Helvetica Neue" charset="0"/>
                <a:ea typeface="Helvetica Neue" charset="0"/>
                <a:cs typeface="Helvetica Neue" charset="0"/>
              </a:defRPr>
            </a:lvl4pPr>
            <a:lvl5pPr>
              <a:defRPr>
                <a:solidFill>
                  <a:srgbClr val="000000"/>
                </a:solidFill>
                <a:latin typeface="Helvetica Neue" charset="0"/>
                <a:ea typeface="Helvetica Neue" charset="0"/>
                <a:cs typeface="Helvetica Neue" charset="0"/>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46832" y="-498475"/>
            <a:ext cx="3845169"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8995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p:cNvSpPr txBox="1">
            <a:spLocks noChangeArrowheads="1"/>
          </p:cNvSpPr>
          <p:nvPr userDrawn="1"/>
        </p:nvSpPr>
        <p:spPr bwMode="auto">
          <a:xfrm>
            <a:off x="2495065" y="6438900"/>
            <a:ext cx="720187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b="1" dirty="0">
                <a:solidFill>
                  <a:srgbClr val="000000"/>
                </a:solidFill>
                <a:latin typeface="Helvetica Neue"/>
                <a:ea typeface="Helvetica Neue"/>
                <a:cs typeface="Helvetica Neue"/>
              </a:rPr>
              <a:t>Copyrights © 2019, All Rights Reserved by SkillRary</a:t>
            </a:r>
            <a:endParaRPr lang="en-US" altLang="en-US" dirty="0">
              <a:solidFill>
                <a:srgbClr val="000000"/>
              </a:solidFill>
              <a:latin typeface="Helvetica Neue"/>
              <a:ea typeface="Helvetica Neue"/>
              <a:cs typeface="Helvetica Neue"/>
            </a:endParaRPr>
          </a:p>
        </p:txBody>
      </p:sp>
      <p:pic>
        <p:nvPicPr>
          <p:cNvPr id="7"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362700"/>
            <a:ext cx="793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2942" y="6361118"/>
            <a:ext cx="147906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1" y="273050"/>
            <a:ext cx="4011247" cy="1162050"/>
          </a:xfrm>
        </p:spPr>
        <p:txBody>
          <a:bodyPr anchor="b"/>
          <a:lstStyle>
            <a:lvl1pPr algn="l">
              <a:defRPr sz="2000" b="1"/>
            </a:lvl1pPr>
          </a:lstStyle>
          <a:p>
            <a:r>
              <a:rPr lang="en-US" noProof="1"/>
              <a:t>Click to edit Master title style</a:t>
            </a:r>
          </a:p>
        </p:txBody>
      </p:sp>
      <p:sp>
        <p:nvSpPr>
          <p:cNvPr id="3" name="Content Placeholder 2"/>
          <p:cNvSpPr>
            <a:spLocks noGrp="1"/>
          </p:cNvSpPr>
          <p:nvPr>
            <p:ph idx="1"/>
          </p:nvPr>
        </p:nvSpPr>
        <p:spPr>
          <a:xfrm>
            <a:off x="4767386" y="273055"/>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1" y="1435103"/>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extLst>
      <p:ext uri="{BB962C8B-B14F-4D97-AF65-F5344CB8AC3E}">
        <p14:creationId xmlns:p14="http://schemas.microsoft.com/office/powerpoint/2010/main" val="709703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userDrawn="1"/>
        </p:nvSpPr>
        <p:spPr>
          <a:xfrm>
            <a:off x="0" y="6334130"/>
            <a:ext cx="12192000" cy="1047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p:cNvSpPr txBox="1">
            <a:spLocks noChangeArrowheads="1"/>
          </p:cNvSpPr>
          <p:nvPr userDrawn="1"/>
        </p:nvSpPr>
        <p:spPr bwMode="auto">
          <a:xfrm>
            <a:off x="2438400" y="6438900"/>
            <a:ext cx="721750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a:defRPr/>
            </a:pPr>
            <a:r>
              <a:rPr lang="en-US" altLang="en-US" b="1" dirty="0">
                <a:solidFill>
                  <a:srgbClr val="000000"/>
                </a:solidFill>
                <a:latin typeface="Helvetica Neue"/>
                <a:ea typeface="Helvetica Neue"/>
                <a:cs typeface="Helvetica Neue"/>
              </a:rPr>
              <a:t>Copyrights © 2019, All Rights Reserved by SkillRary</a:t>
            </a:r>
            <a:endParaRPr lang="en-US" altLang="en-US" dirty="0">
              <a:solidFill>
                <a:srgbClr val="000000"/>
              </a:solidFill>
              <a:latin typeface="Helvetica Neue"/>
              <a:ea typeface="Helvetica Neue"/>
              <a:cs typeface="Helvetica Neue"/>
            </a:endParaRPr>
          </a:p>
        </p:txBody>
      </p:sp>
      <p:pic>
        <p:nvPicPr>
          <p:cNvPr id="7"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376993"/>
            <a:ext cx="7932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2942" y="6348418"/>
            <a:ext cx="147906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389554" y="4800600"/>
            <a:ext cx="7315200" cy="566738"/>
          </a:xfrm>
        </p:spPr>
        <p:txBody>
          <a:bodyPr anchor="b"/>
          <a:lstStyle>
            <a:lvl1pPr algn="l">
              <a:defRPr sz="2000" b="1"/>
            </a:lvl1pPr>
          </a:lstStyle>
          <a:p>
            <a:r>
              <a:rPr lang="en-US" noProof="1"/>
              <a:t>Click to edit Master title style</a:t>
            </a:r>
          </a:p>
        </p:txBody>
      </p:sp>
      <p:sp>
        <p:nvSpPr>
          <p:cNvPr id="3" name="Picture Placeholder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sym typeface="Open Sans" pitchFamily="34" charset="0"/>
              </a:rPr>
              <a:t>Click icon to add picture</a:t>
            </a:r>
          </a:p>
        </p:txBody>
      </p:sp>
      <p:sp>
        <p:nvSpPr>
          <p:cNvPr id="4" name="Text Placeholder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extLst>
      <p:ext uri="{BB962C8B-B14F-4D97-AF65-F5344CB8AC3E}">
        <p14:creationId xmlns:p14="http://schemas.microsoft.com/office/powerpoint/2010/main" val="3909397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48678" y="777880"/>
            <a:ext cx="1086338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Bebas Neue" charset="0"/>
              </a:rPr>
              <a:t>Click to edit Master title style</a:t>
            </a:r>
          </a:p>
        </p:txBody>
      </p:sp>
      <p:sp>
        <p:nvSpPr>
          <p:cNvPr id="1027" name="Text Placeholder 2"/>
          <p:cNvSpPr>
            <a:spLocks noGrp="1" noChangeArrowheads="1"/>
          </p:cNvSpPr>
          <p:nvPr>
            <p:ph type="body" idx="4294967295"/>
          </p:nvPr>
        </p:nvSpPr>
        <p:spPr bwMode="auto">
          <a:xfrm>
            <a:off x="648680" y="2057400"/>
            <a:ext cx="10861431"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Open Sans" pitchFamily="2" charset="0"/>
              </a:rPr>
              <a:t>Click to edit Master text styles</a:t>
            </a:r>
          </a:p>
          <a:p>
            <a:pPr lvl="1"/>
            <a:r>
              <a:rPr lang="en-US" altLang="zh-CN">
                <a:sym typeface="Open Sans" pitchFamily="2" charset="0"/>
              </a:rPr>
              <a:t>Second level</a:t>
            </a:r>
          </a:p>
          <a:p>
            <a:pPr lvl="2"/>
            <a:r>
              <a:rPr lang="en-US" altLang="zh-CN">
                <a:sym typeface="Open Sans" pitchFamily="2" charset="0"/>
              </a:rPr>
              <a:t>Third level</a:t>
            </a:r>
          </a:p>
          <a:p>
            <a:pPr lvl="3"/>
            <a:r>
              <a:rPr lang="en-US" altLang="zh-CN">
                <a:sym typeface="Open Sans" pitchFamily="2" charset="0"/>
              </a:rPr>
              <a:t>Fourth level</a:t>
            </a:r>
          </a:p>
          <a:p>
            <a:pPr lvl="4"/>
            <a:r>
              <a:rPr lang="en-US" altLang="zh-CN">
                <a:sym typeface="Open Sans" pitchFamily="2" charset="0"/>
              </a:rPr>
              <a:t>Fifth level</a:t>
            </a:r>
          </a:p>
        </p:txBody>
      </p:sp>
      <p:sp>
        <p:nvSpPr>
          <p:cNvPr id="1029" name="Text Placeholder 3"/>
          <p:cNvSpPr>
            <a:spLocks noChangeArrowheads="1"/>
          </p:cNvSpPr>
          <p:nvPr/>
        </p:nvSpPr>
        <p:spPr bwMode="auto">
          <a:xfrm>
            <a:off x="660403" y="333375"/>
            <a:ext cx="446063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Roboto" pitchFamily="2" charset="0"/>
                <a:ea typeface="MS PGothic" panose="020B0600070205080204" pitchFamily="34" charset="-128"/>
              </a:defRPr>
            </a:lvl1pPr>
            <a:lvl2pPr marL="742950" indent="-285750">
              <a:defRPr>
                <a:solidFill>
                  <a:schemeClr val="tx1"/>
                </a:solidFill>
                <a:latin typeface="Roboto" pitchFamily="2" charset="0"/>
                <a:ea typeface="MS PGothic" panose="020B0600070205080204" pitchFamily="34" charset="-128"/>
              </a:defRPr>
            </a:lvl2pPr>
            <a:lvl3pPr marL="1143000" indent="-228600">
              <a:defRPr>
                <a:solidFill>
                  <a:schemeClr val="tx1"/>
                </a:solidFill>
                <a:latin typeface="Roboto" pitchFamily="2" charset="0"/>
                <a:ea typeface="MS PGothic" panose="020B0600070205080204" pitchFamily="34" charset="-128"/>
              </a:defRPr>
            </a:lvl3pPr>
            <a:lvl4pPr marL="1600200" indent="-228600">
              <a:defRPr>
                <a:solidFill>
                  <a:schemeClr val="tx1"/>
                </a:solidFill>
                <a:latin typeface="Roboto" pitchFamily="2" charset="0"/>
                <a:ea typeface="MS PGothic" panose="020B0600070205080204" pitchFamily="34" charset="-128"/>
              </a:defRPr>
            </a:lvl4pPr>
            <a:lvl5pPr marL="2057400" indent="-228600">
              <a:defRPr>
                <a:solidFill>
                  <a:schemeClr val="tx1"/>
                </a:solidFill>
                <a:latin typeface="Roboto" pitchFamily="2"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Roboto" pitchFamily="2" charset="0"/>
                <a:ea typeface="MS PGothic" panose="020B0600070205080204" pitchFamily="34" charset="-128"/>
              </a:defRPr>
            </a:lvl9pPr>
          </a:lstStyle>
          <a:p>
            <a:pPr eaLnBrk="1" hangingPunct="1">
              <a:spcBef>
                <a:spcPts val="813"/>
              </a:spcBef>
              <a:buClr>
                <a:schemeClr val="accent1"/>
              </a:buClr>
              <a:buSzPct val="80000"/>
              <a:buFont typeface="Corbel" panose="020B0503020204020204" pitchFamily="34" charset="0"/>
              <a:buNone/>
              <a:defRPr/>
            </a:pPr>
            <a:endParaRPr lang="en-US" altLang="en-US">
              <a:latin typeface="Arial" panose="020B0604020202020204" pitchFamily="34" charset="0"/>
              <a:ea typeface="SimSun"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nodePh="1">
                                  <p:stCondLst>
                                    <p:cond delay="0"/>
                                  </p:stCondLst>
                                  <p:endCondLst>
                                    <p:cond delay="0"/>
                                  </p:endCondLst>
                                  <p:childTnLst>
                                    <p:set>
                                      <p:cBhvr>
                                        <p:cTn id="6" dur="1" fill="hold">
                                          <p:stCondLst>
                                            <p:cond delay="0"/>
                                          </p:stCondLst>
                                        </p:cTn>
                                        <p:tgtEl>
                                          <p:spTgt spid="1029">
                                            <p:txEl>
                                              <p:pRg st="0" end="0"/>
                                            </p:txEl>
                                          </p:spTgt>
                                        </p:tgtEl>
                                        <p:attrNameLst>
                                          <p:attrName>style.visibility</p:attrName>
                                        </p:attrNameLst>
                                      </p:cBhvr>
                                      <p:to>
                                        <p:strVal val="visible"/>
                                      </p:to>
                                    </p:set>
                                    <p:animEffect>
                                      <p:cBhvr>
                                        <p:cTn id="7" dur="500"/>
                                        <p:tgtEl>
                                          <p:spTgt spid="10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build="p" bldLvl="0"/>
    </p:bldLst>
  </p:timing>
  <p:txStyles>
    <p:titleStyle>
      <a:lvl1pPr marL="742950" indent="-742950" algn="l" rtl="0" eaLnBrk="1" fontAlgn="base" hangingPunct="1">
        <a:lnSpc>
          <a:spcPct val="90000"/>
        </a:lnSpc>
        <a:spcBef>
          <a:spcPct val="0"/>
        </a:spcBef>
        <a:spcAft>
          <a:spcPct val="0"/>
        </a:spcAft>
        <a:defRPr sz="3600" b="1">
          <a:solidFill>
            <a:schemeClr val="tx2"/>
          </a:solidFill>
          <a:latin typeface="Helvetica Neue"/>
          <a:ea typeface="+mj-ea"/>
          <a:cs typeface="+mj-cs"/>
          <a:sym typeface="Bebas Neue" charset="0"/>
        </a:defRPr>
      </a:lvl1pPr>
      <a:lvl2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2pPr>
      <a:lvl3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3pPr>
      <a:lvl4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4pPr>
      <a:lvl5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5pPr>
      <a:lvl6pPr marL="12001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6pPr>
      <a:lvl7pPr marL="16573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7pPr>
      <a:lvl8pPr marL="21145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8pPr>
      <a:lvl9pPr marL="25717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9pPr>
    </p:titleStyle>
    <p:bodyStyle>
      <a:lvl1pPr marL="38100" indent="-38100" algn="l" defTabSz="742950" rtl="0" eaLnBrk="1" fontAlgn="base" hangingPunct="1">
        <a:spcBef>
          <a:spcPts val="1138"/>
        </a:spcBef>
        <a:spcAft>
          <a:spcPct val="0"/>
        </a:spcAft>
        <a:buClr>
          <a:schemeClr val="accent1"/>
        </a:buClr>
        <a:buSzPct val="80000"/>
        <a:buFont typeface="Corbel" panose="020B0503020204020204" pitchFamily="34" charset="0"/>
        <a:defRPr sz="1700">
          <a:solidFill>
            <a:schemeClr val="tx1"/>
          </a:solidFill>
          <a:latin typeface="Helvetica Neue"/>
          <a:ea typeface="+mn-ea"/>
          <a:cs typeface="+mn-cs"/>
          <a:sym typeface="Open Sans" pitchFamily="2" charset="0"/>
        </a:defRPr>
      </a:lvl1pPr>
      <a:lvl2pPr marL="222250" indent="234950" algn="l" defTabSz="742950" rtl="0" eaLnBrk="1" fontAlgn="base" hangingPunct="1">
        <a:spcBef>
          <a:spcPts val="163"/>
        </a:spcBef>
        <a:spcAft>
          <a:spcPts val="325"/>
        </a:spcAft>
        <a:buClr>
          <a:schemeClr val="accent1"/>
        </a:buClr>
        <a:buSzPct val="80000"/>
        <a:buFont typeface="Corbel" panose="020B0503020204020204" pitchFamily="34" charset="0"/>
        <a:defRPr sz="1600">
          <a:solidFill>
            <a:schemeClr val="tx1"/>
          </a:solidFill>
          <a:latin typeface="Helvetica Neue"/>
          <a:ea typeface="+mn-ea"/>
          <a:sym typeface="Open Sans" pitchFamily="2" charset="0"/>
        </a:defRPr>
      </a:lvl2pPr>
      <a:lvl3pPr marL="446088" indent="468313" algn="l" defTabSz="742950" rtl="0" eaLnBrk="1" fontAlgn="base" hangingPunct="1">
        <a:spcBef>
          <a:spcPts val="163"/>
        </a:spcBef>
        <a:spcAft>
          <a:spcPts val="325"/>
        </a:spcAft>
        <a:buClr>
          <a:schemeClr val="accent1"/>
        </a:buClr>
        <a:buSzPct val="80000"/>
        <a:buFont typeface="Corbel" panose="020B0503020204020204" pitchFamily="34" charset="0"/>
        <a:defRPr sz="1400">
          <a:solidFill>
            <a:schemeClr val="tx1"/>
          </a:solidFill>
          <a:latin typeface="Helvetica Neue"/>
          <a:ea typeface="+mn-ea"/>
          <a:sym typeface="Open Sans" pitchFamily="2" charset="0"/>
        </a:defRPr>
      </a:lvl3pPr>
      <a:lvl4pPr marL="668338" indent="703263" algn="l" defTabSz="742950" rtl="0" eaLnBrk="1" fontAlgn="base" hangingPunct="1">
        <a:spcBef>
          <a:spcPts val="163"/>
        </a:spcBef>
        <a:spcAft>
          <a:spcPts val="325"/>
        </a:spcAft>
        <a:buClr>
          <a:schemeClr val="accent1"/>
        </a:buClr>
        <a:buSzPct val="80000"/>
        <a:buFont typeface="Corbel" panose="020B0503020204020204" pitchFamily="34" charset="0"/>
        <a:defRPr sz="1300">
          <a:solidFill>
            <a:schemeClr val="tx1"/>
          </a:solidFill>
          <a:latin typeface="Helvetica Neue"/>
          <a:ea typeface="+mn-ea"/>
          <a:sym typeface="Open Sans" pitchFamily="2" charset="0"/>
        </a:defRPr>
      </a:lvl4pPr>
      <a:lvl5pPr marL="892175" indent="936625" algn="l" defTabSz="742950" rtl="0" eaLnBrk="1" fontAlgn="base" hangingPunct="1">
        <a:spcBef>
          <a:spcPts val="163"/>
        </a:spcBef>
        <a:spcAft>
          <a:spcPts val="325"/>
        </a:spcAft>
        <a:buClr>
          <a:schemeClr val="accent1"/>
        </a:buClr>
        <a:buSzPct val="80000"/>
        <a:buFont typeface="Corbel" panose="020B0503020204020204" pitchFamily="34" charset="0"/>
        <a:defRPr sz="1300">
          <a:solidFill>
            <a:schemeClr val="tx1"/>
          </a:solidFill>
          <a:latin typeface="Helvetica Neue"/>
          <a:ea typeface="+mn-ea"/>
          <a:sym typeface="Open Sans" pitchFamily="2" charset="0"/>
        </a:defRPr>
      </a:lvl5pPr>
      <a:lvl6pPr marL="1349375" indent="936625" algn="l" defTabSz="742950" rtl="0" eaLnBrk="1" fontAlgn="base" hangingPunct="1">
        <a:spcBef>
          <a:spcPts val="165"/>
        </a:spcBef>
        <a:spcAft>
          <a:spcPts val="325"/>
        </a:spcAft>
        <a:buClr>
          <a:schemeClr val="accent1"/>
        </a:buClr>
        <a:buSzPct val="80000"/>
        <a:buFont typeface="Corbel" pitchFamily="34" charset="0"/>
        <a:defRPr sz="1300">
          <a:solidFill>
            <a:schemeClr val="tx1"/>
          </a:solidFill>
          <a:latin typeface="+mn-lt"/>
          <a:ea typeface="+mn-ea"/>
          <a:sym typeface="Open Sans" pitchFamily="34" charset="0"/>
        </a:defRPr>
      </a:lvl6pPr>
      <a:lvl7pPr marL="1806575" indent="936625" algn="l" defTabSz="742950" rtl="0" eaLnBrk="1" fontAlgn="base" hangingPunct="1">
        <a:spcBef>
          <a:spcPts val="165"/>
        </a:spcBef>
        <a:spcAft>
          <a:spcPts val="325"/>
        </a:spcAft>
        <a:buClr>
          <a:schemeClr val="accent1"/>
        </a:buClr>
        <a:buSzPct val="80000"/>
        <a:buFont typeface="Corbel" pitchFamily="34" charset="0"/>
        <a:defRPr sz="1300">
          <a:solidFill>
            <a:schemeClr val="tx1"/>
          </a:solidFill>
          <a:latin typeface="+mn-lt"/>
          <a:ea typeface="+mn-ea"/>
          <a:sym typeface="Open Sans" pitchFamily="34" charset="0"/>
        </a:defRPr>
      </a:lvl7pPr>
      <a:lvl8pPr marL="2263775" indent="936625" algn="l" defTabSz="742950" rtl="0" eaLnBrk="1" fontAlgn="base" hangingPunct="1">
        <a:spcBef>
          <a:spcPts val="165"/>
        </a:spcBef>
        <a:spcAft>
          <a:spcPts val="325"/>
        </a:spcAft>
        <a:buClr>
          <a:schemeClr val="accent1"/>
        </a:buClr>
        <a:buSzPct val="80000"/>
        <a:buFont typeface="Corbel" pitchFamily="34" charset="0"/>
        <a:defRPr sz="1300">
          <a:solidFill>
            <a:schemeClr val="tx1"/>
          </a:solidFill>
          <a:latin typeface="+mn-lt"/>
          <a:ea typeface="+mn-ea"/>
          <a:sym typeface="Open Sans" pitchFamily="34" charset="0"/>
        </a:defRPr>
      </a:lvl8pPr>
      <a:lvl9pPr marL="2720975" indent="936625" algn="l" defTabSz="742950" rtl="0" eaLnBrk="1" fontAlgn="base" hangingPunct="1">
        <a:spcBef>
          <a:spcPts val="165"/>
        </a:spcBef>
        <a:spcAft>
          <a:spcPts val="325"/>
        </a:spcAft>
        <a:buClr>
          <a:schemeClr val="accent1"/>
        </a:buClr>
        <a:buSzPct val="80000"/>
        <a:buFont typeface="Corbel" pitchFamily="34" charset="0"/>
        <a:defRPr sz="1300">
          <a:solidFill>
            <a:schemeClr val="tx1"/>
          </a:solidFill>
          <a:latin typeface="+mn-lt"/>
          <a:ea typeface="+mn-ea"/>
          <a:sym typeface="Open Sans"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History_of_Linux#cite_note-torvalds2000-gplv2only-4"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39A379"/>
        </a:solidFill>
        <a:effectLst/>
      </p:bgPr>
    </p:bg>
    <p:spTree>
      <p:nvGrpSpPr>
        <p:cNvPr id="1" name=""/>
        <p:cNvGrpSpPr/>
        <p:nvPr/>
      </p:nvGrpSpPr>
      <p:grpSpPr>
        <a:xfrm>
          <a:off x="0" y="0"/>
          <a:ext cx="0" cy="0"/>
          <a:chOff x="0" y="0"/>
          <a:chExt cx="0" cy="0"/>
        </a:xfrm>
      </p:grpSpPr>
      <p:pic>
        <p:nvPicPr>
          <p:cNvPr id="1536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89478" cy="306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0" y="3065172"/>
            <a:ext cx="12192000" cy="3295871"/>
          </a:xfrm>
          <a:prstGeom prst="rect">
            <a:avLst/>
          </a:prstGeom>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panose="020B0604020202020204" pitchFamily="34" charset="0"/>
                <a:cs typeface="Arial" panose="020B0604020202020204" pitchFamily="34" charset="0"/>
              </a:rPr>
              <a:t>What is </a:t>
            </a:r>
            <a:r>
              <a:rPr lang="en-US" sz="4000" dirty="0" err="1" smtClean="0">
                <a:latin typeface="Arial" panose="020B0604020202020204" pitchFamily="34" charset="0"/>
                <a:cs typeface="Arial" panose="020B0604020202020204" pitchFamily="34" charset="0"/>
              </a:rPr>
              <a:t>linux</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IN" sz="2000" dirty="0"/>
              <a:t>Linux </a:t>
            </a:r>
            <a:r>
              <a:rPr lang="en-IN" sz="2000" dirty="0" smtClean="0"/>
              <a:t> </a:t>
            </a:r>
            <a:r>
              <a:rPr lang="en-IN" sz="2000" dirty="0"/>
              <a:t>is a family of </a:t>
            </a:r>
            <a:r>
              <a:rPr lang="en-IN" sz="2000" dirty="0" smtClean="0"/>
              <a:t>open-source, </a:t>
            </a:r>
            <a:r>
              <a:rPr lang="en-US" sz="2000" dirty="0" smtClean="0"/>
              <a:t>multitasking</a:t>
            </a:r>
            <a:r>
              <a:rPr lang="en-US" sz="2000" dirty="0"/>
              <a:t>, </a:t>
            </a:r>
            <a:r>
              <a:rPr lang="en-US" sz="2000" dirty="0" smtClean="0"/>
              <a:t> multiuser computer </a:t>
            </a:r>
            <a:r>
              <a:rPr lang="en-IN" sz="2000" dirty="0" smtClean="0"/>
              <a:t> </a:t>
            </a:r>
            <a:r>
              <a:rPr lang="en-IN" sz="2000" dirty="0"/>
              <a:t>operating systems based on the Linux </a:t>
            </a:r>
            <a:r>
              <a:rPr lang="en-IN" sz="2000" dirty="0" smtClean="0"/>
              <a:t>kernel.</a:t>
            </a:r>
          </a:p>
          <a:p>
            <a:pPr marL="285750" indent="-285750">
              <a:buFont typeface="Arial" panose="020B0604020202020204" pitchFamily="34" charset="0"/>
              <a:buChar char="•"/>
            </a:pPr>
            <a:r>
              <a:rPr lang="en-IN" sz="2000" dirty="0" smtClean="0"/>
              <a:t>Linux </a:t>
            </a:r>
            <a:r>
              <a:rPr lang="en-IN" sz="2000" dirty="0"/>
              <a:t>is typically packaged in a Linux distribution</a:t>
            </a:r>
            <a:r>
              <a:rPr lang="en-IN" sz="2000" dirty="0" smtClean="0"/>
              <a:t>.</a:t>
            </a:r>
          </a:p>
          <a:p>
            <a:pPr marL="285750" indent="-285750">
              <a:buFont typeface="Arial" panose="020B0604020202020204" pitchFamily="34" charset="0"/>
              <a:buChar char="•"/>
            </a:pPr>
            <a:r>
              <a:rPr lang="en-US" sz="2000" dirty="0" smtClean="0"/>
              <a:t>The source code can be modified &amp; distributed to anyone </a:t>
            </a:r>
            <a:r>
              <a:rPr lang="en-US" sz="2000" dirty="0" err="1" smtClean="0"/>
              <a:t>commercialy</a:t>
            </a:r>
            <a:r>
              <a:rPr lang="en-US" sz="2000" dirty="0" smtClean="0"/>
              <a:t> or non-</a:t>
            </a:r>
            <a:r>
              <a:rPr lang="en-US" sz="2000" dirty="0" err="1" smtClean="0"/>
              <a:t>commercialy</a:t>
            </a:r>
            <a:r>
              <a:rPr lang="en-US" sz="2000" dirty="0" smtClean="0"/>
              <a:t> under </a:t>
            </a:r>
          </a:p>
          <a:p>
            <a:pPr marL="285750" indent="-285750">
              <a:buFont typeface="Arial" panose="020B0604020202020204" pitchFamily="34" charset="0"/>
              <a:buChar char="•"/>
            </a:pPr>
            <a:r>
              <a:rPr lang="en-US" sz="2000" dirty="0" smtClean="0"/>
              <a:t>GNU-General public license.</a:t>
            </a: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Initially Linux was created for personal computer &amp; </a:t>
            </a:r>
            <a:r>
              <a:rPr lang="en-IN" sz="2000" dirty="0" err="1" smtClean="0">
                <a:latin typeface="Arial" panose="020B0604020202020204" pitchFamily="34" charset="0"/>
                <a:cs typeface="Arial" panose="020B0604020202020204" pitchFamily="34" charset="0"/>
              </a:rPr>
              <a:t>Gradualyit</a:t>
            </a:r>
            <a:r>
              <a:rPr lang="en-IN" sz="2000" dirty="0" smtClean="0">
                <a:latin typeface="Arial" panose="020B0604020202020204" pitchFamily="34" charset="0"/>
                <a:cs typeface="Arial" panose="020B0604020202020204" pitchFamily="34" charset="0"/>
              </a:rPr>
              <a:t> was used in other machines like </a:t>
            </a:r>
            <a:r>
              <a:rPr lang="en-IN" sz="2000" dirty="0">
                <a:latin typeface="Arial" panose="020B0604020202020204" pitchFamily="34" charset="0"/>
                <a:cs typeface="Arial" panose="020B0604020202020204" pitchFamily="34" charset="0"/>
              </a:rPr>
              <a:t>supercomputers, smart phones, desktop, web servers, tablet, laptops and home appliances like washing machines, DVD players, routers, modems, cars, refrigerators, </a:t>
            </a:r>
            <a:r>
              <a:rPr lang="en-IN" sz="2000" dirty="0" err="1">
                <a:latin typeface="Arial" panose="020B0604020202020204" pitchFamily="34" charset="0"/>
                <a:cs typeface="Arial" panose="020B0604020202020204" pitchFamily="34" charset="0"/>
              </a:rPr>
              <a:t>etc</a:t>
            </a:r>
            <a:r>
              <a:rPr lang="en-IN" sz="2000" dirty="0">
                <a:latin typeface="Arial" panose="020B0604020202020204" pitchFamily="34" charset="0"/>
                <a:cs typeface="Arial" panose="020B0604020202020204" pitchFamily="34" charset="0"/>
              </a:rPr>
              <a:t> use Linux OS.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302173024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latin typeface="Arial" panose="020B0604020202020204" pitchFamily="34" charset="0"/>
                <a:cs typeface="Arial" panose="020B0604020202020204" pitchFamily="34" charset="0"/>
              </a:rPr>
              <a:t>crontab</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3489" y="1554166"/>
            <a:ext cx="10861433" cy="4406896"/>
          </a:xfrm>
        </p:spPr>
        <p:txBody>
          <a:bodyPr/>
          <a:lstStyle/>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Cron</a:t>
            </a:r>
            <a:r>
              <a:rPr lang="en-US" sz="2000" dirty="0">
                <a:latin typeface="Arial" panose="020B0604020202020204" pitchFamily="34" charset="0"/>
                <a:cs typeface="Arial" panose="020B0604020202020204" pitchFamily="34" charset="0"/>
              </a:rPr>
              <a:t> is named after Greek word “</a:t>
            </a:r>
            <a:r>
              <a:rPr lang="en-US" sz="2000" dirty="0" err="1">
                <a:latin typeface="Arial" panose="020B0604020202020204" pitchFamily="34" charset="0"/>
                <a:cs typeface="Arial" panose="020B0604020202020204" pitchFamily="34" charset="0"/>
              </a:rPr>
              <a:t>Chronos</a:t>
            </a:r>
            <a:r>
              <a:rPr lang="en-US" sz="2000" dirty="0">
                <a:latin typeface="Arial" panose="020B0604020202020204" pitchFamily="34" charset="0"/>
                <a:cs typeface="Arial" panose="020B0604020202020204" pitchFamily="34" charset="0"/>
              </a:rPr>
              <a:t>” that is used for time. It is a system process that will automatically perform tasks as per the specific schedule. It is a set of commands that are used for running regular scheduling tasks. Crontab stands for “</a:t>
            </a:r>
            <a:r>
              <a:rPr lang="en-US" sz="2000" dirty="0" err="1">
                <a:latin typeface="Arial" panose="020B0604020202020204" pitchFamily="34" charset="0"/>
                <a:cs typeface="Arial" panose="020B0604020202020204" pitchFamily="34" charset="0"/>
              </a:rPr>
              <a:t>cron</a:t>
            </a:r>
            <a:r>
              <a:rPr lang="en-US" sz="2000" dirty="0">
                <a:latin typeface="Arial" panose="020B0604020202020204" pitchFamily="34" charset="0"/>
                <a:cs typeface="Arial" panose="020B0604020202020204" pitchFamily="34" charset="0"/>
              </a:rPr>
              <a:t> table”. It allows to use job scheduler, which is known as </a:t>
            </a:r>
            <a:r>
              <a:rPr lang="en-US" sz="2000" dirty="0" err="1">
                <a:latin typeface="Arial" panose="020B0604020202020204" pitchFamily="34" charset="0"/>
                <a:cs typeface="Arial" panose="020B0604020202020204" pitchFamily="34" charset="0"/>
              </a:rPr>
              <a:t>cron</a:t>
            </a:r>
            <a:r>
              <a:rPr lang="en-US" sz="2000" dirty="0">
                <a:latin typeface="Arial" panose="020B0604020202020204" pitchFamily="34" charset="0"/>
                <a:cs typeface="Arial" panose="020B0604020202020204" pitchFamily="34" charset="0"/>
              </a:rPr>
              <a:t> to execute tasks</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Crontab is also the name of the program, which is used to edit that schedule. It is driven by a </a:t>
            </a:r>
            <a:r>
              <a:rPr lang="en-US" sz="2000" dirty="0" err="1">
                <a:latin typeface="Arial" panose="020B0604020202020204" pitchFamily="34" charset="0"/>
                <a:cs typeface="Arial" panose="020B0604020202020204" pitchFamily="34" charset="0"/>
              </a:rPr>
              <a:t>crontab</a:t>
            </a:r>
            <a:r>
              <a:rPr lang="en-US" sz="2000" dirty="0">
                <a:latin typeface="Arial" panose="020B0604020202020204" pitchFamily="34" charset="0"/>
                <a:cs typeface="Arial" panose="020B0604020202020204" pitchFamily="34" charset="0"/>
              </a:rPr>
              <a:t> file, a </a:t>
            </a:r>
            <a:r>
              <a:rPr lang="en-US" sz="2000" dirty="0" err="1">
                <a:latin typeface="Arial" panose="020B0604020202020204" pitchFamily="34" charset="0"/>
                <a:cs typeface="Arial" panose="020B0604020202020204" pitchFamily="34" charset="0"/>
              </a:rPr>
              <a:t>config</a:t>
            </a:r>
            <a:r>
              <a:rPr lang="en-US" sz="2000" dirty="0">
                <a:latin typeface="Arial" panose="020B0604020202020204" pitchFamily="34" charset="0"/>
                <a:cs typeface="Arial" panose="020B0604020202020204" pitchFamily="34" charset="0"/>
              </a:rPr>
              <a:t> file that indicates shell commands to run periodically for the specific schedule.</a:t>
            </a:r>
            <a:endParaRPr lang="en-IN"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495550" y="3675061"/>
            <a:ext cx="6553200" cy="2487613"/>
          </a:xfrm>
          <a:prstGeom prst="rect">
            <a:avLst/>
          </a:prstGeom>
        </p:spPr>
      </p:pic>
    </p:spTree>
    <p:extLst>
      <p:ext uri="{BB962C8B-B14F-4D97-AF65-F5344CB8AC3E}">
        <p14:creationId xmlns:p14="http://schemas.microsoft.com/office/powerpoint/2010/main" val="400238018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9194" y="500649"/>
            <a:ext cx="5395428" cy="1897544"/>
          </a:xfrm>
          <a:prstGeom prst="rect">
            <a:avLst/>
          </a:prstGeom>
        </p:spPr>
      </p:pic>
      <p:sp>
        <p:nvSpPr>
          <p:cNvPr id="5" name="Right Arrow 4"/>
          <p:cNvSpPr/>
          <p:nvPr/>
        </p:nvSpPr>
        <p:spPr bwMode="auto">
          <a:xfrm>
            <a:off x="5972783" y="1361872"/>
            <a:ext cx="1099226" cy="389107"/>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6" name="TextBox 5"/>
          <p:cNvSpPr txBox="1"/>
          <p:nvPr/>
        </p:nvSpPr>
        <p:spPr>
          <a:xfrm>
            <a:off x="7363838" y="1118681"/>
            <a:ext cx="3249039" cy="1015663"/>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Write one shell script and output of the shell script will get stored in one path </a:t>
            </a:r>
            <a:endParaRPr lang="en-IN"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280556" y="3677056"/>
            <a:ext cx="5351760" cy="1646063"/>
          </a:xfrm>
          <a:prstGeom prst="rect">
            <a:avLst/>
          </a:prstGeom>
        </p:spPr>
      </p:pic>
      <p:sp>
        <p:nvSpPr>
          <p:cNvPr id="8" name="Right Arrow 7"/>
          <p:cNvSpPr/>
          <p:nvPr/>
        </p:nvSpPr>
        <p:spPr bwMode="auto">
          <a:xfrm>
            <a:off x="5972783" y="4214070"/>
            <a:ext cx="1099226" cy="389106"/>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10" name="TextBox 9"/>
          <p:cNvSpPr txBox="1"/>
          <p:nvPr/>
        </p:nvSpPr>
        <p:spPr>
          <a:xfrm>
            <a:off x="7431931" y="3900791"/>
            <a:ext cx="3151762" cy="1015663"/>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Create on </a:t>
            </a:r>
            <a:r>
              <a:rPr lang="en-US" sz="2000" dirty="0" err="1" smtClean="0">
                <a:latin typeface="Arial" panose="020B0604020202020204" pitchFamily="34" charset="0"/>
                <a:cs typeface="Arial" panose="020B0604020202020204" pitchFamily="34" charset="0"/>
              </a:rPr>
              <a:t>cronjob</a:t>
            </a:r>
            <a:r>
              <a:rPr lang="en-US" sz="2000" dirty="0" smtClean="0">
                <a:latin typeface="Arial" panose="020B0604020202020204" pitchFamily="34" charset="0"/>
                <a:cs typeface="Arial" panose="020B0604020202020204" pitchFamily="34" charset="0"/>
              </a:rPr>
              <a:t> and it will get execute every minute </a:t>
            </a:r>
            <a:endParaRPr lang="en-IN" sz="2000" dirty="0">
              <a:latin typeface="Arial" panose="020B0604020202020204" pitchFamily="34" charset="0"/>
              <a:cs typeface="Arial" panose="020B0604020202020204" pitchFamily="34" charset="0"/>
            </a:endParaRPr>
          </a:p>
        </p:txBody>
      </p:sp>
      <p:sp>
        <p:nvSpPr>
          <p:cNvPr id="11" name="TextBox 10"/>
          <p:cNvSpPr txBox="1"/>
          <p:nvPr/>
        </p:nvSpPr>
        <p:spPr>
          <a:xfrm>
            <a:off x="280556" y="3122579"/>
            <a:ext cx="3328406" cy="461665"/>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Crontab -e</a:t>
            </a:r>
            <a:endParaRPr lang="en-I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568761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398" y="616434"/>
            <a:ext cx="7570284" cy="1935648"/>
          </a:xfrm>
          <a:prstGeom prst="rect">
            <a:avLst/>
          </a:prstGeom>
        </p:spPr>
      </p:pic>
      <p:sp>
        <p:nvSpPr>
          <p:cNvPr id="5" name="Right Arrow 4"/>
          <p:cNvSpPr/>
          <p:nvPr/>
        </p:nvSpPr>
        <p:spPr bwMode="auto">
          <a:xfrm>
            <a:off x="8122596" y="1404296"/>
            <a:ext cx="1031132" cy="359924"/>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6" name="TextBox 5"/>
          <p:cNvSpPr txBox="1"/>
          <p:nvPr/>
        </p:nvSpPr>
        <p:spPr>
          <a:xfrm>
            <a:off x="9095362" y="1102500"/>
            <a:ext cx="2675106" cy="1323439"/>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It will trigger the shell script based on the </a:t>
            </a:r>
            <a:r>
              <a:rPr lang="en-US" sz="2000" dirty="0" err="1" smtClean="0">
                <a:latin typeface="Arial" panose="020B0604020202020204" pitchFamily="34" charset="0"/>
                <a:cs typeface="Arial" panose="020B0604020202020204" pitchFamily="34" charset="0"/>
              </a:rPr>
              <a:t>cronjob</a:t>
            </a:r>
            <a:r>
              <a:rPr lang="en-US" sz="2000" dirty="0" smtClean="0">
                <a:latin typeface="Arial" panose="020B0604020202020204" pitchFamily="34" charset="0"/>
                <a:cs typeface="Arial" panose="020B0604020202020204" pitchFamily="34" charset="0"/>
              </a:rPr>
              <a:t> &amp; it will get execute</a:t>
            </a:r>
            <a:endParaRPr lang="en-IN"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406398" y="3127973"/>
            <a:ext cx="7570284" cy="1356478"/>
          </a:xfrm>
          <a:prstGeom prst="rect">
            <a:avLst/>
          </a:prstGeom>
        </p:spPr>
      </p:pic>
      <p:sp>
        <p:nvSpPr>
          <p:cNvPr id="8" name="Right Arrow 7"/>
          <p:cNvSpPr/>
          <p:nvPr/>
        </p:nvSpPr>
        <p:spPr bwMode="auto">
          <a:xfrm>
            <a:off x="8132324" y="3589506"/>
            <a:ext cx="933855" cy="340468"/>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9" name="TextBox 8"/>
          <p:cNvSpPr txBox="1"/>
          <p:nvPr/>
        </p:nvSpPr>
        <p:spPr>
          <a:xfrm>
            <a:off x="9221821" y="3575074"/>
            <a:ext cx="2315183" cy="369332"/>
          </a:xfrm>
          <a:prstGeom prst="rect">
            <a:avLst/>
          </a:prstGeom>
          <a:noFill/>
        </p:spPr>
        <p:txBody>
          <a:bodyPr wrap="square" rtlCol="0">
            <a:spAutoFit/>
          </a:bodyPr>
          <a:lstStyle/>
          <a:p>
            <a:r>
              <a:rPr lang="en-US" dirty="0" smtClean="0"/>
              <a:t>To list the </a:t>
            </a:r>
            <a:r>
              <a:rPr lang="en-US" dirty="0" err="1" smtClean="0"/>
              <a:t>cronjobs</a:t>
            </a:r>
            <a:endParaRPr lang="en-IN" dirty="0"/>
          </a:p>
        </p:txBody>
      </p:sp>
      <p:pic>
        <p:nvPicPr>
          <p:cNvPr id="10" name="Picture 9"/>
          <p:cNvPicPr>
            <a:picLocks noChangeAspect="1"/>
          </p:cNvPicPr>
          <p:nvPr/>
        </p:nvPicPr>
        <p:blipFill>
          <a:blip r:embed="rId4"/>
          <a:stretch>
            <a:fillRect/>
          </a:stretch>
        </p:blipFill>
        <p:spPr>
          <a:xfrm>
            <a:off x="468346" y="4804105"/>
            <a:ext cx="7508336" cy="1432684"/>
          </a:xfrm>
          <a:prstGeom prst="rect">
            <a:avLst/>
          </a:prstGeom>
        </p:spPr>
      </p:pic>
      <p:sp>
        <p:nvSpPr>
          <p:cNvPr id="11" name="Right Arrow 10"/>
          <p:cNvSpPr/>
          <p:nvPr/>
        </p:nvSpPr>
        <p:spPr bwMode="auto">
          <a:xfrm>
            <a:off x="8132324" y="5204298"/>
            <a:ext cx="856033" cy="291830"/>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12" name="TextBox 11"/>
          <p:cNvSpPr txBox="1"/>
          <p:nvPr/>
        </p:nvSpPr>
        <p:spPr>
          <a:xfrm>
            <a:off x="9319098" y="5000017"/>
            <a:ext cx="2003898" cy="646331"/>
          </a:xfrm>
          <a:prstGeom prst="rect">
            <a:avLst/>
          </a:prstGeom>
          <a:noFill/>
        </p:spPr>
        <p:txBody>
          <a:bodyPr wrap="square" rtlCol="0">
            <a:spAutoFit/>
          </a:bodyPr>
          <a:lstStyle/>
          <a:p>
            <a:r>
              <a:rPr lang="en-US" dirty="0" smtClean="0"/>
              <a:t>To remove the </a:t>
            </a:r>
            <a:r>
              <a:rPr lang="en-US" dirty="0" err="1" smtClean="0"/>
              <a:t>cron</a:t>
            </a:r>
            <a:r>
              <a:rPr lang="en-US" dirty="0" smtClean="0"/>
              <a:t> jobs.</a:t>
            </a:r>
            <a:endParaRPr lang="en-IN" dirty="0"/>
          </a:p>
        </p:txBody>
      </p:sp>
    </p:spTree>
    <p:extLst>
      <p:ext uri="{BB962C8B-B14F-4D97-AF65-F5344CB8AC3E}">
        <p14:creationId xmlns:p14="http://schemas.microsoft.com/office/powerpoint/2010/main" val="27788440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526" y="128591"/>
            <a:ext cx="10863385" cy="1019175"/>
          </a:xfrm>
        </p:spPr>
        <p:txBody>
          <a:bodyPr/>
          <a:lstStyle/>
          <a:p>
            <a:r>
              <a:rPr lang="en-IN" sz="4000" dirty="0" smtClean="0">
                <a:latin typeface="Arial" panose="020B0604020202020204" pitchFamily="34" charset="0"/>
                <a:cs typeface="Arial" panose="020B0604020202020204" pitchFamily="34" charset="0"/>
              </a:rPr>
              <a:t>Some examples on </a:t>
            </a:r>
            <a:r>
              <a:rPr lang="en-IN" sz="4000" dirty="0" err="1" smtClean="0">
                <a:latin typeface="Arial" panose="020B0604020202020204" pitchFamily="34" charset="0"/>
                <a:cs typeface="Arial" panose="020B0604020202020204" pitchFamily="34" charset="0"/>
              </a:rPr>
              <a:t>cronjob</a:t>
            </a:r>
            <a:endParaRPr lang="en-IN" sz="4000"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776079"/>
              </p:ext>
            </p:extLst>
          </p:nvPr>
        </p:nvGraphicFramePr>
        <p:xfrm>
          <a:off x="489524" y="1052945"/>
          <a:ext cx="11065166" cy="5056706"/>
        </p:xfrm>
        <a:graphic>
          <a:graphicData uri="http://schemas.openxmlformats.org/drawingml/2006/table">
            <a:tbl>
              <a:tblPr/>
              <a:tblGrid>
                <a:gridCol w="5532583">
                  <a:extLst>
                    <a:ext uri="{9D8B030D-6E8A-4147-A177-3AD203B41FA5}">
                      <a16:colId xmlns:a16="http://schemas.microsoft.com/office/drawing/2014/main" val="1632920425"/>
                    </a:ext>
                  </a:extLst>
                </a:gridCol>
                <a:gridCol w="5532583">
                  <a:extLst>
                    <a:ext uri="{9D8B030D-6E8A-4147-A177-3AD203B41FA5}">
                      <a16:colId xmlns:a16="http://schemas.microsoft.com/office/drawing/2014/main" val="1619438770"/>
                    </a:ext>
                  </a:extLst>
                </a:gridCol>
              </a:tblGrid>
              <a:tr h="208857">
                <a:tc>
                  <a:txBody>
                    <a:bodyPr/>
                    <a:lstStyle/>
                    <a:p>
                      <a:pPr algn="l"/>
                      <a:r>
                        <a:rPr lang="en-IN" sz="1800">
                          <a:effectLst/>
                          <a:latin typeface="Arial" panose="020B0604020202020204" pitchFamily="34" charset="0"/>
                          <a:cs typeface="Arial" panose="020B0604020202020204" pitchFamily="34" charset="0"/>
                        </a:rPr>
                        <a:t>Description</a:t>
                      </a:r>
                    </a:p>
                  </a:txBody>
                  <a:tcPr marL="47794" marR="47794" marT="23897" marB="23897" anchor="ctr">
                    <a:lnL>
                      <a:noFill/>
                    </a:lnL>
                    <a:lnR>
                      <a:noFill/>
                    </a:lnR>
                    <a:lnT>
                      <a:noFill/>
                    </a:lnT>
                    <a:lnB w="7620" cap="flat" cmpd="sng" algn="ctr">
                      <a:solidFill>
                        <a:srgbClr val="EEEEEE"/>
                      </a:solidFill>
                      <a:prstDash val="solid"/>
                      <a:round/>
                      <a:headEnd type="none" w="med" len="med"/>
                      <a:tailEnd type="none" w="med" len="med"/>
                    </a:lnB>
                    <a:solidFill>
                      <a:srgbClr val="F9F9F9"/>
                    </a:solidFill>
                  </a:tcPr>
                </a:tc>
                <a:tc>
                  <a:txBody>
                    <a:bodyPr/>
                    <a:lstStyle/>
                    <a:p>
                      <a:pPr algn="l"/>
                      <a:r>
                        <a:rPr lang="en-IN" sz="1800">
                          <a:effectLst/>
                          <a:latin typeface="Arial" panose="020B0604020202020204" pitchFamily="34" charset="0"/>
                          <a:cs typeface="Arial" panose="020B0604020202020204" pitchFamily="34" charset="0"/>
                        </a:rPr>
                        <a:t>Command</a:t>
                      </a:r>
                    </a:p>
                  </a:txBody>
                  <a:tcPr marL="47794" marR="47794" marT="23897" marB="23897" anchor="ctr">
                    <a:lnL>
                      <a:noFill/>
                    </a:lnL>
                    <a:lnR>
                      <a:noFill/>
                    </a:lnR>
                    <a:lnT>
                      <a:noFill/>
                    </a:lnT>
                    <a:lnB w="7620"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803958416"/>
                  </a:ext>
                </a:extLst>
              </a:tr>
              <a:tr h="835424">
                <a:tc>
                  <a:txBody>
                    <a:bodyPr/>
                    <a:lstStyle/>
                    <a:p>
                      <a:r>
                        <a:rPr lang="en-US" sz="1800" dirty="0" err="1">
                          <a:effectLst/>
                          <a:latin typeface="Arial" panose="020B0604020202020204" pitchFamily="34" charset="0"/>
                          <a:cs typeface="Arial" panose="020B0604020202020204" pitchFamily="34" charset="0"/>
                        </a:rPr>
                        <a:t>Cron</a:t>
                      </a:r>
                      <a:r>
                        <a:rPr lang="en-US" sz="1800" dirty="0">
                          <a:effectLst/>
                          <a:latin typeface="Arial" panose="020B0604020202020204" pitchFamily="34" charset="0"/>
                          <a:cs typeface="Arial" panose="020B0604020202020204" pitchFamily="34" charset="0"/>
                        </a:rPr>
                        <a:t> command to do the various scheduling jobs.</a:t>
                      </a:r>
                      <a:br>
                        <a:rPr lang="en-US" sz="1800" dirty="0">
                          <a:effectLst/>
                          <a:latin typeface="Arial" panose="020B0604020202020204" pitchFamily="34" charset="0"/>
                          <a:cs typeface="Arial" panose="020B0604020202020204" pitchFamily="34" charset="0"/>
                        </a:rPr>
                      </a:br>
                      <a:r>
                        <a:rPr lang="en-US" sz="1800" dirty="0">
                          <a:effectLst/>
                          <a:latin typeface="Arial" panose="020B0604020202020204" pitchFamily="34" charset="0"/>
                          <a:cs typeface="Arial" panose="020B0604020202020204" pitchFamily="34" charset="0"/>
                        </a:rPr>
                        <a:t>Below given command execute at 7 AM and 5 PM daily.</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r>
                        <a:rPr lang="en-IN" sz="1800" dirty="0">
                          <a:effectLst/>
                          <a:latin typeface="Arial" panose="020B0604020202020204" pitchFamily="34" charset="0"/>
                          <a:cs typeface="Arial" panose="020B0604020202020204" pitchFamily="34" charset="0"/>
                        </a:rPr>
                        <a:t>0 7,17 * * * /scripts/script.sh </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76872115"/>
                  </a:ext>
                </a:extLst>
              </a:tr>
              <a:tr h="365498">
                <a:tc>
                  <a:txBody>
                    <a:bodyPr/>
                    <a:lstStyle/>
                    <a:p>
                      <a:r>
                        <a:rPr lang="en-US" sz="1800">
                          <a:effectLst/>
                          <a:latin typeface="Arial" panose="020B0604020202020204" pitchFamily="34" charset="0"/>
                          <a:cs typeface="Arial" panose="020B0604020202020204" pitchFamily="34" charset="0"/>
                        </a:rPr>
                        <a:t>Command to execute a cron after every 5 minutes.</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9F9F9"/>
                    </a:solidFill>
                  </a:tcPr>
                </a:tc>
                <a:tc>
                  <a:txBody>
                    <a:bodyPr/>
                    <a:lstStyle/>
                    <a:p>
                      <a:r>
                        <a:rPr lang="en-IN" sz="1800">
                          <a:effectLst/>
                          <a:latin typeface="Arial" panose="020B0604020202020204" pitchFamily="34" charset="0"/>
                          <a:cs typeface="Arial" panose="020B0604020202020204" pitchFamily="34" charset="0"/>
                        </a:rPr>
                        <a:t>*/5* * * * * /scripts/script.sh </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574913520"/>
                  </a:ext>
                </a:extLst>
              </a:tr>
              <a:tr h="992067">
                <a:tc>
                  <a:txBody>
                    <a:bodyPr/>
                    <a:lstStyle/>
                    <a:p>
                      <a:r>
                        <a:rPr lang="en-US" sz="1800">
                          <a:effectLst/>
                          <a:latin typeface="Arial" panose="020B0604020202020204" pitchFamily="34" charset="0"/>
                          <a:cs typeface="Arial" panose="020B0604020202020204" pitchFamily="34" charset="0"/>
                        </a:rPr>
                        <a:t>Cron scheduler command helps you to execute the task on every Monday at 5 AM. This command is helpful for doing weekly tasks like system clean-up.</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r>
                        <a:rPr lang="en-IN" sz="1800">
                          <a:effectLst/>
                          <a:latin typeface="Arial" panose="020B0604020202020204" pitchFamily="34" charset="0"/>
                          <a:cs typeface="Arial" panose="020B0604020202020204" pitchFamily="34" charset="0"/>
                        </a:rPr>
                        <a:t>0 5 * * mon /scripts/script.sh </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579774827"/>
                  </a:ext>
                </a:extLst>
              </a:tr>
              <a:tr h="365498">
                <a:tc>
                  <a:txBody>
                    <a:bodyPr/>
                    <a:lstStyle/>
                    <a:p>
                      <a:r>
                        <a:rPr lang="en-US" sz="1800">
                          <a:effectLst/>
                          <a:latin typeface="Arial" panose="020B0604020202020204" pitchFamily="34" charset="0"/>
                          <a:cs typeface="Arial" panose="020B0604020202020204" pitchFamily="34" charset="0"/>
                        </a:rPr>
                        <a:t>Command run your script on 3 minutes interval.</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9F9F9"/>
                    </a:solidFill>
                  </a:tcPr>
                </a:tc>
                <a:tc>
                  <a:txBody>
                    <a:bodyPr/>
                    <a:lstStyle/>
                    <a:p>
                      <a:r>
                        <a:rPr lang="en-IN" sz="1800">
                          <a:effectLst/>
                          <a:latin typeface="Arial" panose="020B0604020202020204" pitchFamily="34" charset="0"/>
                          <a:cs typeface="Arial" panose="020B0604020202020204" pitchFamily="34" charset="0"/>
                        </a:rPr>
                        <a:t>*/3 * * * * /scripts/monitor.sh </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006991532"/>
                  </a:ext>
                </a:extLst>
              </a:tr>
              <a:tr h="1461993">
                <a:tc>
                  <a:txBody>
                    <a:bodyPr/>
                    <a:lstStyle/>
                    <a:p>
                      <a:r>
                        <a:rPr lang="en-US" sz="1800" dirty="0">
                          <a:effectLst/>
                          <a:latin typeface="Arial" panose="020B0604020202020204" pitchFamily="34" charset="0"/>
                          <a:cs typeface="Arial" panose="020B0604020202020204" pitchFamily="34" charset="0"/>
                        </a:rPr>
                        <a:t>Command to schedule a </a:t>
                      </a:r>
                      <a:r>
                        <a:rPr lang="en-US" sz="1800" dirty="0" err="1">
                          <a:effectLst/>
                          <a:latin typeface="Arial" panose="020B0604020202020204" pitchFamily="34" charset="0"/>
                          <a:cs typeface="Arial" panose="020B0604020202020204" pitchFamily="34" charset="0"/>
                        </a:rPr>
                        <a:t>cron</a:t>
                      </a:r>
                      <a:r>
                        <a:rPr lang="en-US" sz="1800" dirty="0">
                          <a:effectLst/>
                          <a:latin typeface="Arial" panose="020B0604020202020204" pitchFamily="34" charset="0"/>
                          <a:cs typeface="Arial" panose="020B0604020202020204" pitchFamily="34" charset="0"/>
                        </a:rPr>
                        <a:t> to which executes for a specific month.</a:t>
                      </a:r>
                      <a:br>
                        <a:rPr lang="en-US" sz="1800" dirty="0">
                          <a:effectLst/>
                          <a:latin typeface="Arial" panose="020B0604020202020204" pitchFamily="34" charset="0"/>
                          <a:cs typeface="Arial" panose="020B0604020202020204" pitchFamily="34" charset="0"/>
                        </a:rPr>
                      </a:br>
                      <a:r>
                        <a:rPr lang="en-US" sz="1800" dirty="0">
                          <a:effectLst/>
                          <a:latin typeface="Arial" panose="020B0604020202020204" pitchFamily="34" charset="0"/>
                          <a:cs typeface="Arial" panose="020B0604020202020204" pitchFamily="34" charset="0"/>
                        </a:rPr>
                        <a:t>This command to run tasks run in Feb, June and September months. Sometimes we need to schedule a task to execute a select monthly task.</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r>
                        <a:rPr lang="en-IN" sz="1800">
                          <a:effectLst/>
                          <a:latin typeface="Arial" panose="020B0604020202020204" pitchFamily="34" charset="0"/>
                          <a:cs typeface="Arial" panose="020B0604020202020204" pitchFamily="34" charset="0"/>
                        </a:rPr>
                        <a:t>* * * feb,jun,sep * /script/script.sh </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253987654"/>
                  </a:ext>
                </a:extLst>
              </a:tr>
              <a:tr h="678782">
                <a:tc>
                  <a:txBody>
                    <a:bodyPr/>
                    <a:lstStyle/>
                    <a:p>
                      <a:r>
                        <a:rPr lang="en-US" sz="1800">
                          <a:effectLst/>
                          <a:latin typeface="Arial" panose="020B0604020202020204" pitchFamily="34" charset="0"/>
                          <a:cs typeface="Arial" panose="020B0604020202020204" pitchFamily="34" charset="0"/>
                        </a:rPr>
                        <a:t>Command to execute on selected days. This example will run each Monday and Wednesday at 5 PM.</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a:noFill/>
                    </a:lnB>
                    <a:solidFill>
                      <a:srgbClr val="F9F9F9"/>
                    </a:solidFill>
                  </a:tcPr>
                </a:tc>
                <a:tc>
                  <a:txBody>
                    <a:bodyPr/>
                    <a:lstStyle/>
                    <a:p>
                      <a:r>
                        <a:rPr lang="en-IN" sz="1800" dirty="0">
                          <a:effectLst/>
                          <a:latin typeface="Arial" panose="020B0604020202020204" pitchFamily="34" charset="0"/>
                          <a:cs typeface="Arial" panose="020B0604020202020204" pitchFamily="34" charset="0"/>
                        </a:rPr>
                        <a:t>0 17 * * </a:t>
                      </a:r>
                      <a:r>
                        <a:rPr lang="en-IN" sz="1800" dirty="0" err="1">
                          <a:effectLst/>
                          <a:latin typeface="Arial" panose="020B0604020202020204" pitchFamily="34" charset="0"/>
                          <a:cs typeface="Arial" panose="020B0604020202020204" pitchFamily="34" charset="0"/>
                        </a:rPr>
                        <a:t>mon,wed</a:t>
                      </a:r>
                      <a:r>
                        <a:rPr lang="en-IN" sz="1800" dirty="0">
                          <a:effectLst/>
                          <a:latin typeface="Arial" panose="020B0604020202020204" pitchFamily="34" charset="0"/>
                          <a:cs typeface="Arial" panose="020B0604020202020204" pitchFamily="34" charset="0"/>
                        </a:rPr>
                        <a:t> /script/script.sh</a:t>
                      </a:r>
                    </a:p>
                  </a:txBody>
                  <a:tcPr marL="47794" marR="47794" marT="23897" marB="23897" anchor="ctr">
                    <a:lnL>
                      <a:noFill/>
                    </a:lnL>
                    <a:lnR>
                      <a:noFill/>
                    </a:lnR>
                    <a:lnT w="7620"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375988045"/>
                  </a:ext>
                </a:extLst>
              </a:tr>
            </a:tbl>
          </a:graphicData>
        </a:graphic>
      </p:graphicFrame>
    </p:spTree>
    <p:extLst>
      <p:ext uri="{BB962C8B-B14F-4D97-AF65-F5344CB8AC3E}">
        <p14:creationId xmlns:p14="http://schemas.microsoft.com/office/powerpoint/2010/main" val="23334856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5106" y="2558374"/>
            <a:ext cx="8835005" cy="3537626"/>
          </a:xfrm>
        </p:spPr>
        <p:txBody>
          <a:bodyPr/>
          <a:lstStyle/>
          <a:p>
            <a:r>
              <a:rPr lang="en-US" sz="7200" b="1" dirty="0" smtClean="0">
                <a:latin typeface="Arial" panose="020B0604020202020204" pitchFamily="34" charset="0"/>
                <a:cs typeface="Arial" panose="020B0604020202020204" pitchFamily="34" charset="0"/>
              </a:rPr>
              <a:t>Thank you</a:t>
            </a:r>
            <a:endParaRPr lang="en-IN"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1982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7940"/>
          <a:stretch/>
        </p:blipFill>
        <p:spPr>
          <a:xfrm>
            <a:off x="258615" y="2105890"/>
            <a:ext cx="10640293" cy="4197211"/>
          </a:xfrm>
          <a:prstGeom prst="rect">
            <a:avLst/>
          </a:prstGeom>
        </p:spPr>
      </p:pic>
      <p:sp>
        <p:nvSpPr>
          <p:cNvPr id="6" name="TextBox 5"/>
          <p:cNvSpPr txBox="1"/>
          <p:nvPr/>
        </p:nvSpPr>
        <p:spPr>
          <a:xfrm>
            <a:off x="406400" y="517236"/>
            <a:ext cx="10797309" cy="1323439"/>
          </a:xfrm>
          <a:prstGeom prst="rect">
            <a:avLst/>
          </a:prstGeom>
          <a:noFill/>
        </p:spPr>
        <p:txBody>
          <a:bodyPr wrap="square" rtlCol="0">
            <a:spAutoFit/>
          </a:bodyPr>
          <a:lstStyle/>
          <a:p>
            <a:r>
              <a:rPr lang="en-IN" sz="4000" b="1" dirty="0">
                <a:latin typeface="Arial" panose="020B0604020202020204" pitchFamily="34" charset="0"/>
                <a:cs typeface="Arial" panose="020B0604020202020204" pitchFamily="34" charset="0"/>
              </a:rPr>
              <a:t>Linux </a:t>
            </a:r>
            <a:r>
              <a:rPr lang="en-IN" sz="4000" b="1" dirty="0" smtClean="0">
                <a:latin typeface="Arial" panose="020B0604020202020204" pitchFamily="34" charset="0"/>
                <a:cs typeface="Arial" panose="020B0604020202020204" pitchFamily="34" charset="0"/>
              </a:rPr>
              <a:t>distribution :</a:t>
            </a:r>
          </a:p>
          <a:p>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          It is an </a:t>
            </a:r>
            <a:r>
              <a:rPr lang="en-IN" sz="2000" dirty="0" err="1" smtClean="0">
                <a:latin typeface="Arial" panose="020B0604020202020204" pitchFamily="34" charset="0"/>
                <a:cs typeface="Arial" panose="020B0604020202020204" pitchFamily="34" charset="0"/>
              </a:rPr>
              <a:t>os</a:t>
            </a:r>
            <a:r>
              <a:rPr lang="en-IN" sz="2000" dirty="0" smtClean="0">
                <a:latin typeface="Arial" panose="020B0604020202020204" pitchFamily="34" charset="0"/>
                <a:cs typeface="Arial" panose="020B0604020202020204" pitchFamily="34" charset="0"/>
              </a:rPr>
              <a:t> that is made up of a collection of software based on </a:t>
            </a:r>
            <a:r>
              <a:rPr lang="en-IN" sz="2000" dirty="0" err="1" smtClean="0">
                <a:latin typeface="Arial" panose="020B0604020202020204" pitchFamily="34" charset="0"/>
                <a:cs typeface="Arial" panose="020B0604020202020204" pitchFamily="34" charset="0"/>
              </a:rPr>
              <a:t>linux</a:t>
            </a:r>
            <a:r>
              <a:rPr lang="en-IN" sz="2000" dirty="0" smtClean="0">
                <a:latin typeface="Arial" panose="020B0604020202020204" pitchFamily="34" charset="0"/>
                <a:cs typeface="Arial" panose="020B0604020202020204" pitchFamily="34" charset="0"/>
              </a:rPr>
              <a:t> kernel or say distribution contains the </a:t>
            </a:r>
            <a:r>
              <a:rPr lang="en-IN" sz="2000" dirty="0" err="1" smtClean="0">
                <a:latin typeface="Arial" panose="020B0604020202020204" pitchFamily="34" charset="0"/>
                <a:cs typeface="Arial" panose="020B0604020202020204" pitchFamily="34" charset="0"/>
              </a:rPr>
              <a:t>linux</a:t>
            </a:r>
            <a:r>
              <a:rPr lang="en-IN" sz="2000" dirty="0" smtClean="0">
                <a:latin typeface="Arial" panose="020B0604020202020204" pitchFamily="34" charset="0"/>
                <a:cs typeface="Arial" panose="020B0604020202020204" pitchFamily="34" charset="0"/>
              </a:rPr>
              <a:t> kernel &amp; supporting libraries &amp; software. </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5155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panose="020B0604020202020204" pitchFamily="34" charset="0"/>
                <a:cs typeface="Arial" panose="020B0604020202020204" pitchFamily="34" charset="0"/>
              </a:rPr>
              <a:t>Kernel</a:t>
            </a:r>
            <a:endParaRPr lang="en-IN" sz="40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3672643" y="2441436"/>
            <a:ext cx="4762500" cy="3810000"/>
          </a:xfrm>
          <a:prstGeom prst="rect">
            <a:avLst/>
          </a:prstGeom>
        </p:spPr>
      </p:pic>
      <p:sp>
        <p:nvSpPr>
          <p:cNvPr id="5" name="TextBox 4"/>
          <p:cNvSpPr txBox="1"/>
          <p:nvPr/>
        </p:nvSpPr>
        <p:spPr>
          <a:xfrm>
            <a:off x="563488" y="1733550"/>
            <a:ext cx="10980811" cy="707886"/>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Linux kernel is the core part of the operating system. It establishes communication between devices and software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7658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98" y="728955"/>
            <a:ext cx="10863385" cy="1019175"/>
          </a:xfrm>
        </p:spPr>
        <p:txBody>
          <a:bodyPr/>
          <a:lstStyle/>
          <a:p>
            <a:r>
              <a:rPr lang="en-US" sz="4000" dirty="0">
                <a:latin typeface="Arial" panose="020B0604020202020204" pitchFamily="34" charset="0"/>
                <a:cs typeface="Arial" panose="020B0604020202020204" pitchFamily="34" charset="0"/>
              </a:rPr>
              <a:t>Structure Of Linux Operating System</a:t>
            </a:r>
          </a:p>
        </p:txBody>
      </p:sp>
      <p:pic>
        <p:nvPicPr>
          <p:cNvPr id="2050" name="Picture 2" descr="What is Linu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3150" y="2036763"/>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15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24" y="719719"/>
            <a:ext cx="10863385" cy="1019175"/>
          </a:xfrm>
        </p:spPr>
        <p:txBody>
          <a:bodyPr/>
          <a:lstStyle/>
          <a:p>
            <a:r>
              <a:rPr lang="en-US" sz="4000" dirty="0" smtClean="0">
                <a:latin typeface="Arial" panose="020B0604020202020204" pitchFamily="34" charset="0"/>
                <a:cs typeface="Arial" panose="020B0604020202020204" pitchFamily="34" charset="0"/>
              </a:rPr>
              <a:t>Difference between Windows &amp;  Linux</a:t>
            </a:r>
            <a:endParaRPr lang="en-IN" sz="4000"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stretch>
            <a:fillRect/>
          </a:stretch>
        </p:blipFill>
        <p:spPr>
          <a:xfrm>
            <a:off x="1256145" y="1838036"/>
            <a:ext cx="9809019" cy="4123027"/>
          </a:xfrm>
          <a:prstGeom prst="rect">
            <a:avLst/>
          </a:prstGeom>
        </p:spPr>
      </p:pic>
    </p:spTree>
    <p:extLst>
      <p:ext uri="{BB962C8B-B14F-4D97-AF65-F5344CB8AC3E}">
        <p14:creationId xmlns:p14="http://schemas.microsoft.com/office/powerpoint/2010/main" val="148657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panose="020B0604020202020204" pitchFamily="34" charset="0"/>
                <a:cs typeface="Arial" panose="020B0604020202020204" pitchFamily="34" charset="0"/>
              </a:rPr>
              <a:t>What is Command</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sz="2400" dirty="0">
                <a:latin typeface="Arial" panose="020B0604020202020204" pitchFamily="34" charset="0"/>
                <a:cs typeface="Arial" panose="020B0604020202020204" pitchFamily="34" charset="0"/>
              </a:rPr>
              <a:t>A Linux command is </a:t>
            </a:r>
            <a:r>
              <a:rPr lang="en-US" sz="2400" b="1" dirty="0">
                <a:latin typeface="Arial" panose="020B0604020202020204" pitchFamily="34" charset="0"/>
                <a:cs typeface="Arial" panose="020B0604020202020204" pitchFamily="34" charset="0"/>
              </a:rPr>
              <a:t>a program or utility that runs on the command line</a:t>
            </a:r>
            <a:r>
              <a:rPr lang="en-US" sz="2400" dirty="0">
                <a:latin typeface="Arial" panose="020B0604020202020204" pitchFamily="34" charset="0"/>
                <a:cs typeface="Arial" panose="020B0604020202020204" pitchFamily="34" charset="0"/>
              </a:rPr>
              <a:t>. A command line is an interface that accepts lines of text and processes them into instructions for your computer.</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6380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t>
            </a:r>
            <a:r>
              <a:rPr lang="en-US" dirty="0" err="1" smtClean="0"/>
              <a:t>linux</a:t>
            </a:r>
            <a:r>
              <a:rPr lang="en-US" dirty="0" smtClean="0"/>
              <a:t> commands</a:t>
            </a:r>
            <a:endParaRPr lang="en-IN" dirty="0"/>
          </a:p>
        </p:txBody>
      </p:sp>
      <p:sp>
        <p:nvSpPr>
          <p:cNvPr id="3" name="Content Placeholder 2"/>
          <p:cNvSpPr>
            <a:spLocks noGrp="1"/>
          </p:cNvSpPr>
          <p:nvPr>
            <p:ph idx="1"/>
          </p:nvPr>
        </p:nvSpPr>
        <p:spPr>
          <a:xfrm>
            <a:off x="563489" y="1554166"/>
            <a:ext cx="10861431" cy="4038600"/>
          </a:xfrm>
        </p:spPr>
        <p:txBody>
          <a:bodyPr/>
          <a:lstStyle/>
          <a:p>
            <a:pPr marL="285750" indent="-285750">
              <a:buFont typeface="Arial" panose="020B0604020202020204" pitchFamily="34" charset="0"/>
              <a:buChar char="•"/>
            </a:pPr>
            <a:r>
              <a:rPr lang="en-US" sz="2400" b="1" dirty="0" smtClean="0">
                <a:solidFill>
                  <a:schemeClr val="tx1"/>
                </a:solidFill>
                <a:latin typeface="Arial" panose="020B0604020202020204" pitchFamily="34" charset="0"/>
                <a:cs typeface="Arial" panose="020B0604020202020204" pitchFamily="34" charset="0"/>
              </a:rPr>
              <a:t>Touch </a:t>
            </a:r>
            <a:r>
              <a:rPr lang="en-US" sz="2000" dirty="0" smtClean="0">
                <a:solidFill>
                  <a:schemeClr val="tx1"/>
                </a:solidFill>
                <a:latin typeface="Arial" panose="020B0604020202020204" pitchFamily="34" charset="0"/>
                <a:cs typeface="Arial" panose="020B0604020202020204" pitchFamily="34" charset="0"/>
              </a:rPr>
              <a:t>: To create a file. </a:t>
            </a:r>
            <a:endParaRPr lang="en-IN" sz="20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err="1" smtClean="0">
                <a:solidFill>
                  <a:schemeClr val="tx1"/>
                </a:solidFill>
                <a:latin typeface="Arial" panose="020B0604020202020204" pitchFamily="34" charset="0"/>
                <a:cs typeface="Arial" panose="020B0604020202020204" pitchFamily="34" charset="0"/>
              </a:rPr>
              <a:t>Mkdir</a:t>
            </a:r>
            <a:r>
              <a:rPr lang="en-US" sz="2000" dirty="0" smtClean="0">
                <a:solidFill>
                  <a:schemeClr val="tx1"/>
                </a:solidFill>
                <a:latin typeface="Arial" panose="020B0604020202020204" pitchFamily="34" charset="0"/>
                <a:cs typeface="Arial" panose="020B0604020202020204" pitchFamily="34" charset="0"/>
              </a:rPr>
              <a:t> : To create a folder.</a:t>
            </a:r>
            <a:endParaRPr lang="en-US" sz="2000" dirty="0">
              <a:solidFill>
                <a:schemeClr val="tx1"/>
              </a:solidFill>
              <a:latin typeface="Arial" panose="020B0604020202020204" pitchFamily="34" charset="0"/>
              <a:cs typeface="Arial" panose="020B0604020202020204" pitchFamily="34" charset="0"/>
            </a:endParaRPr>
          </a:p>
          <a:p>
            <a:pPr marL="0" indent="0"/>
            <a:endParaRPr lang="en-US" sz="2000" dirty="0">
              <a:solidFill>
                <a:schemeClr val="tx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115042" y="2138600"/>
            <a:ext cx="9144792" cy="1295512"/>
          </a:xfrm>
          <a:prstGeom prst="rect">
            <a:avLst/>
          </a:prstGeom>
        </p:spPr>
      </p:pic>
      <p:pic>
        <p:nvPicPr>
          <p:cNvPr id="8" name="Picture 7"/>
          <p:cNvPicPr>
            <a:picLocks noChangeAspect="1"/>
          </p:cNvPicPr>
          <p:nvPr/>
        </p:nvPicPr>
        <p:blipFill>
          <a:blip r:embed="rId3"/>
          <a:stretch>
            <a:fillRect/>
          </a:stretch>
        </p:blipFill>
        <p:spPr>
          <a:xfrm>
            <a:off x="1115042" y="4294447"/>
            <a:ext cx="9144792" cy="1585097"/>
          </a:xfrm>
          <a:prstGeom prst="rect">
            <a:avLst/>
          </a:prstGeom>
        </p:spPr>
      </p:pic>
    </p:spTree>
    <p:extLst>
      <p:ext uri="{BB962C8B-B14F-4D97-AF65-F5344CB8AC3E}">
        <p14:creationId xmlns:p14="http://schemas.microsoft.com/office/powerpoint/2010/main" val="1153866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026" y="1011677"/>
            <a:ext cx="10782896" cy="4949385"/>
          </a:xfrm>
        </p:spPr>
        <p:txBody>
          <a:bodyPr/>
          <a:lstStyle/>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Ls </a:t>
            </a:r>
            <a:r>
              <a:rPr lang="en-US" sz="2000" dirty="0" smtClean="0">
                <a:latin typeface="Arial" panose="020B0604020202020204" pitchFamily="34" charset="0"/>
                <a:cs typeface="Arial" panose="020B0604020202020204" pitchFamily="34" charset="0"/>
              </a:rPr>
              <a:t>: It will display the files or folders present in directory.</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cd</a:t>
            </a:r>
            <a:r>
              <a:rPr lang="en-US" sz="2000" dirty="0" smtClean="0">
                <a:latin typeface="Arial" panose="020B0604020202020204" pitchFamily="34" charset="0"/>
                <a:cs typeface="Arial" panose="020B0604020202020204" pitchFamily="34" charset="0"/>
              </a:rPr>
              <a:t> : Change directory.</a:t>
            </a:r>
          </a:p>
          <a:p>
            <a:pPr marL="0" indent="0"/>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83187" y="1599536"/>
            <a:ext cx="9075212" cy="1639775"/>
          </a:xfrm>
          <a:prstGeom prst="rect">
            <a:avLst/>
          </a:prstGeom>
        </p:spPr>
      </p:pic>
      <p:pic>
        <p:nvPicPr>
          <p:cNvPr id="5" name="Picture 4"/>
          <p:cNvPicPr>
            <a:picLocks noChangeAspect="1"/>
          </p:cNvPicPr>
          <p:nvPr/>
        </p:nvPicPr>
        <p:blipFill>
          <a:blip r:embed="rId3"/>
          <a:stretch>
            <a:fillRect/>
          </a:stretch>
        </p:blipFill>
        <p:spPr>
          <a:xfrm>
            <a:off x="983187" y="4377447"/>
            <a:ext cx="9075212" cy="1636453"/>
          </a:xfrm>
          <a:prstGeom prst="rect">
            <a:avLst/>
          </a:prstGeom>
        </p:spPr>
      </p:pic>
    </p:spTree>
    <p:extLst>
      <p:ext uri="{BB962C8B-B14F-4D97-AF65-F5344CB8AC3E}">
        <p14:creationId xmlns:p14="http://schemas.microsoft.com/office/powerpoint/2010/main" val="34092693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929" y="1196502"/>
            <a:ext cx="10957994" cy="4764560"/>
          </a:xfrm>
        </p:spPr>
        <p:txBody>
          <a:bodyPr/>
          <a:lstStyle/>
          <a:p>
            <a:pPr marL="285750" indent="-285750">
              <a:buFont typeface="Arial" panose="020B0604020202020204" pitchFamily="34" charset="0"/>
              <a:buChar char="•"/>
            </a:pPr>
            <a:r>
              <a:rPr lang="en-US" sz="2400" b="1" dirty="0" err="1" smtClean="0">
                <a:solidFill>
                  <a:schemeClr val="tx1"/>
                </a:solidFill>
                <a:latin typeface="Arial" panose="020B0604020202020204" pitchFamily="34" charset="0"/>
                <a:cs typeface="Arial" panose="020B0604020202020204" pitchFamily="34" charset="0"/>
              </a:rPr>
              <a:t>Pwd</a:t>
            </a:r>
            <a:r>
              <a:rPr lang="en-US" sz="2000" dirty="0" smtClean="0">
                <a:solidFill>
                  <a:schemeClr val="tx1"/>
                </a:solidFill>
                <a:latin typeface="Arial" panose="020B0604020202020204" pitchFamily="34" charset="0"/>
                <a:cs typeface="Arial" panose="020B0604020202020204" pitchFamily="34" charset="0"/>
              </a:rPr>
              <a:t> : print working directory</a:t>
            </a:r>
            <a:r>
              <a:rPr lang="en-US" dirty="0" smtClean="0">
                <a:solidFill>
                  <a:schemeClr val="tx1"/>
                </a:solidFill>
              </a:rPr>
              <a:t>.</a:t>
            </a:r>
            <a:endParaRPr lang="en-IN" dirty="0">
              <a:solidFill>
                <a:schemeClr val="tx1"/>
              </a:solidFill>
            </a:endParaRP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sz="2400" b="1" dirty="0" err="1" smtClean="0">
                <a:solidFill>
                  <a:schemeClr val="tx1"/>
                </a:solidFill>
                <a:latin typeface="Arial" panose="020B0604020202020204" pitchFamily="34" charset="0"/>
                <a:cs typeface="Arial" panose="020B0604020202020204" pitchFamily="34" charset="0"/>
              </a:rPr>
              <a:t>Whoami</a:t>
            </a:r>
            <a:r>
              <a:rPr lang="en-US" sz="2400" b="1" dirty="0" smtClean="0">
                <a:solidFill>
                  <a:schemeClr val="tx1"/>
                </a:solidFill>
                <a:latin typeface="Arial" panose="020B0604020202020204" pitchFamily="34" charset="0"/>
                <a:cs typeface="Arial" panose="020B0604020202020204" pitchFamily="34" charset="0"/>
              </a:rPr>
              <a:t> </a:t>
            </a:r>
            <a:r>
              <a:rPr lang="en-US" sz="2000" dirty="0" smtClean="0">
                <a:solidFill>
                  <a:schemeClr val="tx1"/>
                </a:solidFill>
                <a:latin typeface="Arial" panose="020B0604020202020204" pitchFamily="34" charset="0"/>
                <a:cs typeface="Arial" panose="020B0604020202020204" pitchFamily="34" charset="0"/>
              </a:rPr>
              <a:t>: To know the user name.</a:t>
            </a:r>
            <a:endParaRPr lang="en-IN" sz="2000"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51588" y="1904228"/>
            <a:ext cx="9068586" cy="967824"/>
          </a:xfrm>
          <a:prstGeom prst="rect">
            <a:avLst/>
          </a:prstGeom>
        </p:spPr>
      </p:pic>
      <p:pic>
        <p:nvPicPr>
          <p:cNvPr id="5" name="Picture 4"/>
          <p:cNvPicPr>
            <a:picLocks noChangeAspect="1"/>
          </p:cNvPicPr>
          <p:nvPr/>
        </p:nvPicPr>
        <p:blipFill>
          <a:blip r:embed="rId3"/>
          <a:stretch>
            <a:fillRect/>
          </a:stretch>
        </p:blipFill>
        <p:spPr>
          <a:xfrm>
            <a:off x="851588" y="4065382"/>
            <a:ext cx="9068586" cy="1120237"/>
          </a:xfrm>
          <a:prstGeom prst="rect">
            <a:avLst/>
          </a:prstGeom>
        </p:spPr>
      </p:pic>
    </p:spTree>
    <p:extLst>
      <p:ext uri="{BB962C8B-B14F-4D97-AF65-F5344CB8AC3E}">
        <p14:creationId xmlns:p14="http://schemas.microsoft.com/office/powerpoint/2010/main" val="2278000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1209" y="1011677"/>
            <a:ext cx="10753713" cy="4949385"/>
          </a:xfrm>
        </p:spPr>
        <p:txBody>
          <a:bodyPr/>
          <a:lstStyle/>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Vi </a:t>
            </a:r>
            <a:r>
              <a:rPr lang="en-US" sz="2400" b="1" dirty="0" err="1" smtClean="0">
                <a:latin typeface="Arial" panose="020B0604020202020204" pitchFamily="34" charset="0"/>
                <a:cs typeface="Arial" panose="020B0604020202020204" pitchFamily="34" charset="0"/>
              </a:rPr>
              <a:t>file_name</a:t>
            </a:r>
            <a:r>
              <a:rPr lang="en-US" sz="2400" b="1" dirty="0" smtClean="0">
                <a:latin typeface="Arial" panose="020B0604020202020204" pitchFamily="34" charset="0"/>
                <a:cs typeface="Arial" panose="020B0604020202020204" pitchFamily="34" charset="0"/>
              </a:rPr>
              <a:t>/</a:t>
            </a:r>
            <a:r>
              <a:rPr lang="en-US" sz="2400" b="1" dirty="0" err="1" smtClean="0">
                <a:latin typeface="Arial" panose="020B0604020202020204" pitchFamily="34" charset="0"/>
                <a:cs typeface="Arial" panose="020B0604020202020204" pitchFamily="34" charset="0"/>
              </a:rPr>
              <a:t>nano</a:t>
            </a:r>
            <a:r>
              <a:rPr lang="en-US" sz="2000" dirty="0" smtClean="0">
                <a:latin typeface="Arial" panose="020B0604020202020204" pitchFamily="34" charset="0"/>
                <a:cs typeface="Arial" panose="020B0604020202020204" pitchFamily="34" charset="0"/>
              </a:rPr>
              <a:t>: It will open the editor.</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0" indent="0"/>
            <a:endParaRPr lang="en-US" dirty="0" smtClean="0"/>
          </a:p>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Cat </a:t>
            </a:r>
            <a:r>
              <a:rPr lang="en-US" sz="2400" b="1" dirty="0" err="1" smtClean="0">
                <a:latin typeface="Arial" panose="020B0604020202020204" pitchFamily="34" charset="0"/>
                <a:cs typeface="Arial" panose="020B0604020202020204" pitchFamily="34" charset="0"/>
              </a:rPr>
              <a:t>file_name</a:t>
            </a:r>
            <a:r>
              <a:rPr lang="en-US" sz="24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It will display the content present in the particular file</a:t>
            </a:r>
          </a:p>
          <a:p>
            <a:pPr marL="0" indent="0"/>
            <a:endParaRPr lang="en-IN" sz="20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047194" y="1665661"/>
            <a:ext cx="8534549" cy="1632015"/>
          </a:xfrm>
          <a:prstGeom prst="rect">
            <a:avLst/>
          </a:prstGeom>
        </p:spPr>
      </p:pic>
      <p:pic>
        <p:nvPicPr>
          <p:cNvPr id="6" name="Picture 5"/>
          <p:cNvPicPr>
            <a:picLocks noChangeAspect="1"/>
          </p:cNvPicPr>
          <p:nvPr/>
        </p:nvPicPr>
        <p:blipFill>
          <a:blip r:embed="rId3"/>
          <a:stretch>
            <a:fillRect/>
          </a:stretch>
        </p:blipFill>
        <p:spPr>
          <a:xfrm>
            <a:off x="1047194" y="4182894"/>
            <a:ext cx="8534549" cy="1632253"/>
          </a:xfrm>
          <a:prstGeom prst="rect">
            <a:avLst/>
          </a:prstGeom>
        </p:spPr>
      </p:pic>
    </p:spTree>
    <p:extLst>
      <p:ext uri="{BB962C8B-B14F-4D97-AF65-F5344CB8AC3E}">
        <p14:creationId xmlns:p14="http://schemas.microsoft.com/office/powerpoint/2010/main" val="1438346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472" y="194523"/>
            <a:ext cx="10863385" cy="1019175"/>
          </a:xfrm>
        </p:spPr>
        <p:txBody>
          <a:bodyPr/>
          <a:lstStyle/>
          <a:p>
            <a:r>
              <a:rPr lang="en-US" sz="4800" dirty="0" smtClean="0">
                <a:latin typeface="Arial" panose="020B0604020202020204" pitchFamily="34" charset="0"/>
                <a:cs typeface="Arial" panose="020B0604020202020204" pitchFamily="34" charset="0"/>
              </a:rPr>
              <a:t>Agenda</a:t>
            </a:r>
            <a:endParaRPr lang="en-IN" sz="48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40468" y="1213698"/>
            <a:ext cx="11084455" cy="4747364"/>
          </a:xfrm>
        </p:spPr>
        <p:txBody>
          <a:bodyPr/>
          <a:lstStyle/>
          <a:p>
            <a:pPr marL="285750" indent="-285750">
              <a:buFont typeface="Arial" panose="020B0604020202020204" pitchFamily="34" charset="0"/>
              <a:buChar char="•"/>
            </a:pPr>
            <a:r>
              <a:rPr lang="en-US" dirty="0" smtClean="0">
                <a:solidFill>
                  <a:schemeClr val="tx1"/>
                </a:solidFill>
              </a:rPr>
              <a:t>Operating system</a:t>
            </a:r>
          </a:p>
          <a:p>
            <a:pPr marL="285750" indent="-285750">
              <a:buFont typeface="Arial" panose="020B0604020202020204" pitchFamily="34" charset="0"/>
              <a:buChar char="•"/>
            </a:pPr>
            <a:r>
              <a:rPr lang="en-US" dirty="0" smtClean="0">
                <a:solidFill>
                  <a:schemeClr val="tx1"/>
                </a:solidFill>
              </a:rPr>
              <a:t>History of Linux</a:t>
            </a:r>
          </a:p>
          <a:p>
            <a:pPr marL="285750" indent="-285750">
              <a:buFont typeface="Arial" panose="020B0604020202020204" pitchFamily="34" charset="0"/>
              <a:buChar char="•"/>
            </a:pPr>
            <a:r>
              <a:rPr lang="en-US" dirty="0" smtClean="0">
                <a:solidFill>
                  <a:schemeClr val="tx1"/>
                </a:solidFill>
              </a:rPr>
              <a:t>What is Linux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Structure Of </a:t>
            </a:r>
            <a:r>
              <a:rPr lang="en-US" sz="1800" dirty="0" smtClean="0">
                <a:latin typeface="Arial" panose="020B0604020202020204" pitchFamily="34" charset="0"/>
                <a:cs typeface="Arial" panose="020B0604020202020204" pitchFamily="34" charset="0"/>
              </a:rPr>
              <a:t>Linux</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Difference between Linux and windows</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Basic Linux commands</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User management</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File management</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Networking commands</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Filter commands</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Crontab</a:t>
            </a:r>
            <a:br>
              <a:rPr lang="en-US" sz="1800" dirty="0" smtClean="0">
                <a:latin typeface="Arial" panose="020B0604020202020204" pitchFamily="34" charset="0"/>
                <a:cs typeface="Arial" panose="020B0604020202020204" pitchFamily="34" charset="0"/>
              </a:rPr>
            </a:br>
            <a:endParaRPr lang="en-US" sz="1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endParaRPr lang="en-US" dirty="0" smtClean="0">
              <a:solidFill>
                <a:schemeClr val="tx1"/>
              </a:solidFill>
            </a:endParaRPr>
          </a:p>
          <a:p>
            <a:pPr marL="0" indent="0"/>
            <a:endParaRPr lang="en-US" dirty="0" smtClean="0">
              <a:solidFill>
                <a:schemeClr val="tx1"/>
              </a:solidFill>
            </a:endParaRPr>
          </a:p>
          <a:p>
            <a:pPr marL="285750" indent="-28575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41002157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026" y="1167319"/>
            <a:ext cx="10782896" cy="4793743"/>
          </a:xfrm>
        </p:spPr>
        <p:txBody>
          <a:bodyPr/>
          <a:lstStyle/>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Cat &gt; </a:t>
            </a:r>
            <a:r>
              <a:rPr lang="en-US" sz="2400" b="1" dirty="0" err="1" smtClean="0">
                <a:latin typeface="Arial" panose="020B0604020202020204" pitchFamily="34" charset="0"/>
                <a:cs typeface="Arial" panose="020B0604020202020204" pitchFamily="34" charset="0"/>
              </a:rPr>
              <a:t>file_name</a:t>
            </a:r>
            <a:r>
              <a:rPr lang="en-US" sz="24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It will override the content present in the file.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Cat &gt;&gt; </a:t>
            </a:r>
            <a:r>
              <a:rPr lang="en-US" sz="2400" b="1" dirty="0" err="1" smtClean="0">
                <a:latin typeface="Arial" panose="020B0604020202020204" pitchFamily="34" charset="0"/>
                <a:cs typeface="Arial" panose="020B0604020202020204" pitchFamily="34" charset="0"/>
              </a:rPr>
              <a:t>file_name</a:t>
            </a:r>
            <a:r>
              <a:rPr lang="en-US" sz="24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To add the content in the file without overriding.</a:t>
            </a:r>
          </a:p>
          <a:p>
            <a:pPr marL="0" indent="0"/>
            <a:endParaRPr lang="en-US" sz="2000" dirty="0" smtClean="0">
              <a:latin typeface="Arial" panose="020B0604020202020204" pitchFamily="34" charset="0"/>
              <a:cs typeface="Arial" panose="020B0604020202020204" pitchFamily="34" charset="0"/>
            </a:endParaRPr>
          </a:p>
          <a:p>
            <a:pPr marL="0" indent="0"/>
            <a:r>
              <a:rPr lang="en-US" sz="2000" dirty="0" smtClean="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21477" y="1760243"/>
            <a:ext cx="8200343" cy="1333616"/>
          </a:xfrm>
          <a:prstGeom prst="rect">
            <a:avLst/>
          </a:prstGeom>
        </p:spPr>
      </p:pic>
      <p:pic>
        <p:nvPicPr>
          <p:cNvPr id="5" name="Picture 4"/>
          <p:cNvPicPr>
            <a:picLocks noChangeAspect="1"/>
          </p:cNvPicPr>
          <p:nvPr/>
        </p:nvPicPr>
        <p:blipFill>
          <a:blip r:embed="rId3"/>
          <a:stretch>
            <a:fillRect/>
          </a:stretch>
        </p:blipFill>
        <p:spPr>
          <a:xfrm>
            <a:off x="1021476" y="4028313"/>
            <a:ext cx="8200343" cy="1661304"/>
          </a:xfrm>
          <a:prstGeom prst="rect">
            <a:avLst/>
          </a:prstGeom>
        </p:spPr>
      </p:pic>
    </p:spTree>
    <p:extLst>
      <p:ext uri="{BB962C8B-B14F-4D97-AF65-F5344CB8AC3E}">
        <p14:creationId xmlns:p14="http://schemas.microsoft.com/office/powerpoint/2010/main" val="34606691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843" y="858982"/>
            <a:ext cx="10812079" cy="5102081"/>
          </a:xfrm>
        </p:spPr>
        <p:txBody>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cp</a:t>
            </a:r>
            <a:r>
              <a:rPr lang="en-US" sz="2000" dirty="0" smtClean="0">
                <a:latin typeface="Arial" panose="020B0604020202020204" pitchFamily="34" charset="0"/>
                <a:cs typeface="Arial" panose="020B0604020202020204" pitchFamily="34" charset="0"/>
              </a:rPr>
              <a:t> : To copy the file from one path to another path.</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0" indent="0"/>
            <a:endParaRPr lang="en-US" sz="2000" dirty="0">
              <a:latin typeface="Arial" panose="020B0604020202020204" pitchFamily="34" charset="0"/>
              <a:cs typeface="Arial" panose="020B0604020202020204" pitchFamily="34" charset="0"/>
            </a:endParaRPr>
          </a:p>
          <a:p>
            <a:pPr marL="0" indent="0"/>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724411" y="1353953"/>
            <a:ext cx="10082134" cy="1653683"/>
          </a:xfrm>
          <a:prstGeom prst="rect">
            <a:avLst/>
          </a:prstGeom>
        </p:spPr>
      </p:pic>
      <p:pic>
        <p:nvPicPr>
          <p:cNvPr id="7" name="Picture 6"/>
          <p:cNvPicPr>
            <a:picLocks noChangeAspect="1"/>
          </p:cNvPicPr>
          <p:nvPr/>
        </p:nvPicPr>
        <p:blipFill>
          <a:blip r:embed="rId3"/>
          <a:stretch>
            <a:fillRect/>
          </a:stretch>
        </p:blipFill>
        <p:spPr>
          <a:xfrm>
            <a:off x="612843" y="4235195"/>
            <a:ext cx="9511604" cy="1906987"/>
          </a:xfrm>
          <a:prstGeom prst="rect">
            <a:avLst/>
          </a:prstGeom>
        </p:spPr>
      </p:pic>
      <p:sp>
        <p:nvSpPr>
          <p:cNvPr id="2" name="Rectangle 1"/>
          <p:cNvSpPr/>
          <p:nvPr/>
        </p:nvSpPr>
        <p:spPr>
          <a:xfrm>
            <a:off x="612843" y="3188755"/>
            <a:ext cx="10193702" cy="1046440"/>
          </a:xfrm>
          <a:prstGeom prst="rect">
            <a:avLst/>
          </a:prstGeom>
        </p:spPr>
        <p:txBody>
          <a:bodyPr wrap="square">
            <a:spAutoFit/>
          </a:bodyPr>
          <a:lstStyle/>
          <a:p>
            <a:pPr marL="285750" indent="-285750">
              <a:buFont typeface="Arial" panose="020B0604020202020204" pitchFamily="34" charset="0"/>
              <a:buChar char="•"/>
            </a:pPr>
            <a:r>
              <a:rPr lang="en-IN" sz="2000" b="1" dirty="0" err="1">
                <a:latin typeface="Arial" panose="020B0604020202020204" pitchFamily="34" charset="0"/>
                <a:cs typeface="Arial" panose="020B0604020202020204" pitchFamily="34" charset="0"/>
              </a:rPr>
              <a:t>Cp</a:t>
            </a:r>
            <a:r>
              <a:rPr lang="en-IN" sz="2000" b="1" dirty="0">
                <a:latin typeface="Arial" panose="020B0604020202020204" pitchFamily="34" charset="0"/>
                <a:cs typeface="Arial" panose="020B0604020202020204" pitchFamily="34" charset="0"/>
              </a:rPr>
              <a:t> –r : </a:t>
            </a:r>
            <a:r>
              <a:rPr lang="en-US" sz="2000" dirty="0">
                <a:latin typeface="Arial" panose="020B0604020202020204" pitchFamily="34" charset="0"/>
                <a:cs typeface="Arial" panose="020B0604020202020204" pitchFamily="34" charset="0"/>
              </a:rPr>
              <a:t>Option </a:t>
            </a:r>
            <a:r>
              <a:rPr lang="en-US" sz="2000" b="1" dirty="0">
                <a:latin typeface="Arial" panose="020B0604020202020204" pitchFamily="34" charset="0"/>
                <a:cs typeface="Arial" panose="020B0604020202020204" pitchFamily="34" charset="0"/>
              </a:rPr>
              <a:t>'r'</a:t>
            </a:r>
            <a:r>
              <a:rPr lang="en-US" sz="2000" dirty="0">
                <a:latin typeface="Arial" panose="020B0604020202020204" pitchFamily="34" charset="0"/>
                <a:cs typeface="Arial" panose="020B0604020202020204" pitchFamily="34" charset="0"/>
              </a:rPr>
              <a:t> with the copy command can be used to copy a directory including all its content from a source directory to the destination directory.</a:t>
            </a:r>
          </a:p>
          <a:p>
            <a:pPr marL="0" indent="0"/>
            <a:r>
              <a:rPr lang="en-US" sz="2000" dirty="0">
                <a:latin typeface="Arial" panose="020B0604020202020204" pitchFamily="34" charset="0"/>
                <a:cs typeface="Arial" panose="020B0604020202020204" pitchFamily="34" charset="0"/>
              </a:rPr>
              <a:t>       syntax :  </a:t>
            </a:r>
            <a:r>
              <a:rPr lang="en-IN" sz="2000" dirty="0" err="1">
                <a:latin typeface="Arial" panose="020B0604020202020204" pitchFamily="34" charset="0"/>
                <a:cs typeface="Arial" panose="020B0604020202020204" pitchFamily="34" charset="0"/>
              </a:rPr>
              <a:t>cp</a:t>
            </a:r>
            <a:r>
              <a:rPr lang="en-IN" sz="2000" dirty="0">
                <a:latin typeface="Arial" panose="020B0604020202020204" pitchFamily="34" charset="0"/>
                <a:cs typeface="Arial" panose="020B0604020202020204" pitchFamily="34" charset="0"/>
              </a:rPr>
              <a:t> -r </a:t>
            </a:r>
            <a:r>
              <a:rPr lang="en-IN" sz="2000" b="1" dirty="0">
                <a:latin typeface="Arial" panose="020B0604020202020204" pitchFamily="34" charset="0"/>
                <a:cs typeface="Arial" panose="020B0604020202020204" pitchFamily="34" charset="0"/>
              </a:rPr>
              <a:t>&lt;</a:t>
            </a:r>
            <a:r>
              <a:rPr lang="en-IN" sz="2000" b="1" dirty="0" err="1">
                <a:latin typeface="Arial" panose="020B0604020202020204" pitchFamily="34" charset="0"/>
                <a:cs typeface="Arial" panose="020B0604020202020204" pitchFamily="34" charset="0"/>
              </a:rPr>
              <a:t>sourceDirectory</a:t>
            </a:r>
            <a:r>
              <a:rPr lang="en-IN" sz="2000" b="1" dirty="0">
                <a:latin typeface="Arial" panose="020B0604020202020204" pitchFamily="34" charset="0"/>
                <a:cs typeface="Arial" panose="020B0604020202020204" pitchFamily="34" charset="0"/>
              </a:rPr>
              <a:t>&gt;</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&lt;</a:t>
            </a:r>
            <a:r>
              <a:rPr lang="en-IN" sz="2000" b="1" dirty="0" err="1">
                <a:latin typeface="Arial" panose="020B0604020202020204" pitchFamily="34" charset="0"/>
                <a:cs typeface="Arial" panose="020B0604020202020204" pitchFamily="34" charset="0"/>
              </a:rPr>
              <a:t>destinationDirectory</a:t>
            </a:r>
            <a:r>
              <a:rPr lang="en-IN" sz="2000" b="1" dirty="0">
                <a:latin typeface="Arial" panose="020B0604020202020204" pitchFamily="34" charset="0"/>
                <a:cs typeface="Arial" panose="020B0604020202020204" pitchFamily="34" charset="0"/>
              </a:rPr>
              <a:t>&gt;</a:t>
            </a:r>
            <a:r>
              <a:rPr lang="en-IN"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49127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292" y="979054"/>
            <a:ext cx="10916922" cy="4908117"/>
          </a:xfrm>
        </p:spPr>
        <p:txBody>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mv</a:t>
            </a:r>
            <a:r>
              <a:rPr lang="en-US" sz="2400" dirty="0">
                <a:latin typeface="Arial" panose="020B0604020202020204" pitchFamily="34" charset="0"/>
                <a:cs typeface="Arial" panose="020B0604020202020204" pitchFamily="34" charset="0"/>
              </a:rPr>
              <a:t> : To move the file from one path to another path</a:t>
            </a:r>
            <a:r>
              <a:rPr lang="en-US" sz="24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mv </a:t>
            </a:r>
            <a:r>
              <a:rPr lang="en-US" sz="2400" dirty="0" smtClean="0">
                <a:latin typeface="Arial" panose="020B0604020202020204" pitchFamily="34" charset="0"/>
                <a:cs typeface="Arial" panose="020B0604020202020204" pitchFamily="34" charset="0"/>
              </a:rPr>
              <a:t>: By using this we can rename the </a:t>
            </a:r>
            <a:r>
              <a:rPr lang="en-IN" sz="2400" dirty="0"/>
              <a:t>file or </a:t>
            </a:r>
            <a:r>
              <a:rPr lang="en-IN" sz="2400" dirty="0" smtClean="0"/>
              <a:t>directory.</a:t>
            </a:r>
          </a:p>
          <a:p>
            <a:pPr marL="0" indent="0"/>
            <a:endParaRPr lang="en-IN" sz="2400" dirty="0">
              <a:latin typeface="Arial" panose="020B0604020202020204" pitchFamily="34" charset="0"/>
              <a:cs typeface="Arial" panose="020B0604020202020204" pitchFamily="34" charset="0"/>
            </a:endParaRPr>
          </a:p>
          <a:p>
            <a:endParaRPr lang="en-IN" sz="2800" dirty="0"/>
          </a:p>
        </p:txBody>
      </p:sp>
      <p:pic>
        <p:nvPicPr>
          <p:cNvPr id="7" name="Picture 6"/>
          <p:cNvPicPr>
            <a:picLocks noChangeAspect="1"/>
          </p:cNvPicPr>
          <p:nvPr/>
        </p:nvPicPr>
        <p:blipFill>
          <a:blip r:embed="rId2"/>
          <a:stretch>
            <a:fillRect/>
          </a:stretch>
        </p:blipFill>
        <p:spPr>
          <a:xfrm>
            <a:off x="722423" y="1543188"/>
            <a:ext cx="10082134" cy="1889924"/>
          </a:xfrm>
          <a:prstGeom prst="rect">
            <a:avLst/>
          </a:prstGeom>
        </p:spPr>
      </p:pic>
      <p:sp>
        <p:nvSpPr>
          <p:cNvPr id="8" name="TextBox 7"/>
          <p:cNvSpPr txBox="1"/>
          <p:nvPr/>
        </p:nvSpPr>
        <p:spPr>
          <a:xfrm>
            <a:off x="1597891" y="1585692"/>
            <a:ext cx="8331199" cy="369332"/>
          </a:xfrm>
          <a:prstGeom prst="rect">
            <a:avLst/>
          </a:prstGeom>
          <a:noFill/>
        </p:spPr>
        <p:txBody>
          <a:bodyPr wrap="square" rtlCol="0">
            <a:spAutoFit/>
          </a:bodyPr>
          <a:lstStyle/>
          <a:p>
            <a:endParaRPr lang="en-IN" dirty="0"/>
          </a:p>
        </p:txBody>
      </p:sp>
      <p:pic>
        <p:nvPicPr>
          <p:cNvPr id="9" name="Picture 8"/>
          <p:cNvPicPr>
            <a:picLocks noChangeAspect="1"/>
          </p:cNvPicPr>
          <p:nvPr/>
        </p:nvPicPr>
        <p:blipFill>
          <a:blip r:embed="rId3"/>
          <a:stretch>
            <a:fillRect/>
          </a:stretch>
        </p:blipFill>
        <p:spPr>
          <a:xfrm>
            <a:off x="722423" y="4204767"/>
            <a:ext cx="10082134" cy="1714649"/>
          </a:xfrm>
          <a:prstGeom prst="rect">
            <a:avLst/>
          </a:prstGeom>
        </p:spPr>
      </p:pic>
    </p:spTree>
    <p:extLst>
      <p:ext uri="{BB962C8B-B14F-4D97-AF65-F5344CB8AC3E}">
        <p14:creationId xmlns:p14="http://schemas.microsoft.com/office/powerpoint/2010/main" val="1377231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4749" y="1060315"/>
            <a:ext cx="10880173" cy="4900747"/>
          </a:xfrm>
        </p:spPr>
        <p:txBody>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rm</a:t>
            </a:r>
            <a:r>
              <a:rPr lang="en-US" sz="2400" b="1"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To delete the file.</a:t>
            </a:r>
          </a:p>
          <a:p>
            <a:pPr marL="285750"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rmdir</a:t>
            </a:r>
            <a:r>
              <a:rPr lang="en-US" sz="2400" b="1"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To delete the folder.</a:t>
            </a:r>
          </a:p>
          <a:p>
            <a:pPr marL="285750" indent="-285750">
              <a:buFont typeface="Arial" panose="020B0604020202020204" pitchFamily="34" charset="0"/>
              <a:buChar char="•"/>
            </a:pPr>
            <a:endParaRPr lang="en-IN" sz="24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46429" y="1676820"/>
            <a:ext cx="8397968" cy="1539373"/>
          </a:xfrm>
          <a:prstGeom prst="rect">
            <a:avLst/>
          </a:prstGeom>
        </p:spPr>
      </p:pic>
      <p:pic>
        <p:nvPicPr>
          <p:cNvPr id="5" name="Picture 4"/>
          <p:cNvPicPr>
            <a:picLocks noChangeAspect="1"/>
          </p:cNvPicPr>
          <p:nvPr/>
        </p:nvPicPr>
        <p:blipFill>
          <a:blip r:embed="rId3"/>
          <a:stretch>
            <a:fillRect/>
          </a:stretch>
        </p:blipFill>
        <p:spPr>
          <a:xfrm>
            <a:off x="846429" y="4081747"/>
            <a:ext cx="8397968" cy="1501930"/>
          </a:xfrm>
          <a:prstGeom prst="rect">
            <a:avLst/>
          </a:prstGeom>
        </p:spPr>
      </p:pic>
    </p:spTree>
    <p:extLst>
      <p:ext uri="{BB962C8B-B14F-4D97-AF65-F5344CB8AC3E}">
        <p14:creationId xmlns:p14="http://schemas.microsoft.com/office/powerpoint/2010/main" val="2671674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b="12915"/>
          <a:stretch/>
        </p:blipFill>
        <p:spPr>
          <a:xfrm>
            <a:off x="1069484" y="1772504"/>
            <a:ext cx="8687553" cy="1718842"/>
          </a:xfrm>
          <a:prstGeom prst="rect">
            <a:avLst/>
          </a:prstGeom>
        </p:spPr>
      </p:pic>
      <p:sp>
        <p:nvSpPr>
          <p:cNvPr id="5" name="TextBox 4"/>
          <p:cNvSpPr txBox="1"/>
          <p:nvPr/>
        </p:nvSpPr>
        <p:spPr>
          <a:xfrm>
            <a:off x="812799" y="941506"/>
            <a:ext cx="10187710" cy="830997"/>
          </a:xfrm>
          <a:prstGeom prst="rect">
            <a:avLst/>
          </a:prstGeom>
          <a:noFill/>
        </p:spPr>
        <p:txBody>
          <a:bodyPr wrap="square" rtlCol="0">
            <a:spAutoFit/>
          </a:bodyPr>
          <a:lstStyle/>
          <a:p>
            <a:pPr marL="342900" indent="-342900">
              <a:buFont typeface="Arial" panose="020B0604020202020204" pitchFamily="34" charset="0"/>
              <a:buChar char="•"/>
            </a:pPr>
            <a:r>
              <a:rPr lang="en-IN" sz="2400" b="1" dirty="0" err="1" smtClean="0">
                <a:latin typeface="Arial" panose="020B0604020202020204" pitchFamily="34" charset="0"/>
                <a:cs typeface="Arial" panose="020B0604020202020204" pitchFamily="34" charset="0"/>
              </a:rPr>
              <a:t>rm</a:t>
            </a:r>
            <a:r>
              <a:rPr lang="en-IN" sz="2400" b="1" dirty="0" smtClean="0">
                <a:latin typeface="Arial" panose="020B0604020202020204" pitchFamily="34" charset="0"/>
                <a:cs typeface="Arial" panose="020B0604020202020204" pitchFamily="34" charset="0"/>
              </a:rPr>
              <a:t> *.&lt;extension&gt; :- </a:t>
            </a:r>
            <a:r>
              <a:rPr lang="en-IN" sz="2400" dirty="0" smtClean="0">
                <a:latin typeface="Arial" panose="020B0604020202020204" pitchFamily="34" charset="0"/>
                <a:cs typeface="Arial" panose="020B0604020202020204" pitchFamily="34" charset="0"/>
              </a:rPr>
              <a:t>By using this command we can delete the multiple files with same extension.</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812799" y="3579938"/>
            <a:ext cx="9845965" cy="769441"/>
          </a:xfrm>
          <a:prstGeom prst="rect">
            <a:avLst/>
          </a:prstGeom>
          <a:noFill/>
        </p:spPr>
        <p:txBody>
          <a:bodyPr wrap="square" rtlCol="0">
            <a:spAutoFit/>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rm</a:t>
            </a:r>
            <a:r>
              <a:rPr lang="en-US" sz="2400" b="1" dirty="0" smtClean="0">
                <a:latin typeface="Arial" panose="020B0604020202020204" pitchFamily="34" charset="0"/>
                <a:cs typeface="Arial" panose="020B0604020202020204" pitchFamily="34" charset="0"/>
              </a:rPr>
              <a:t> –r : </a:t>
            </a:r>
            <a:r>
              <a:rPr lang="en-US" sz="2000" dirty="0" smtClean="0">
                <a:latin typeface="Arial" panose="020B0604020202020204" pitchFamily="34" charset="0"/>
                <a:cs typeface="Arial" panose="020B0604020202020204" pitchFamily="34" charset="0"/>
              </a:rPr>
              <a:t>With </a:t>
            </a:r>
            <a:r>
              <a:rPr lang="en-US" sz="2000" dirty="0" err="1">
                <a:latin typeface="Arial" panose="020B0604020202020204" pitchFamily="34" charset="0"/>
                <a:cs typeface="Arial" panose="020B0604020202020204" pitchFamily="34" charset="0"/>
              </a:rPr>
              <a:t>rm</a:t>
            </a:r>
            <a:r>
              <a:rPr lang="en-US" sz="2000" dirty="0">
                <a:latin typeface="Arial" panose="020B0604020202020204" pitchFamily="34" charset="0"/>
                <a:cs typeface="Arial" panose="020B0604020202020204" pitchFamily="34" charset="0"/>
              </a:rPr>
              <a:t> '-r' option, you can delete a directory having sub directories inside it. So you don't need to delete sub-directories manually.</a:t>
            </a:r>
            <a:endParaRPr lang="en-IN"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1069484" y="4405745"/>
            <a:ext cx="8687553" cy="1751068"/>
          </a:xfrm>
          <a:prstGeom prst="rect">
            <a:avLst/>
          </a:prstGeom>
        </p:spPr>
      </p:pic>
    </p:spTree>
    <p:extLst>
      <p:ext uri="{BB962C8B-B14F-4D97-AF65-F5344CB8AC3E}">
        <p14:creationId xmlns:p14="http://schemas.microsoft.com/office/powerpoint/2010/main" val="906231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31529" y="4352658"/>
            <a:ext cx="7696867" cy="1531753"/>
          </a:xfrm>
          <a:prstGeom prst="rect">
            <a:avLst/>
          </a:prstGeom>
        </p:spPr>
      </p:pic>
      <p:sp>
        <p:nvSpPr>
          <p:cNvPr id="5" name="TextBox 4"/>
          <p:cNvSpPr txBox="1"/>
          <p:nvPr/>
        </p:nvSpPr>
        <p:spPr>
          <a:xfrm>
            <a:off x="737565" y="757381"/>
            <a:ext cx="10613926" cy="3108543"/>
          </a:xfrm>
          <a:prstGeom prst="rect">
            <a:avLst/>
          </a:prstGeom>
          <a:noFill/>
        </p:spPr>
        <p:txBody>
          <a:bodyPr wrap="square" rtlCol="0">
            <a:spAutoFit/>
          </a:bodyPr>
          <a:lstStyle/>
          <a:p>
            <a:pPr marL="342900" indent="-34290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rm</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rf</a:t>
            </a:r>
            <a:r>
              <a:rPr lang="en-US" sz="2400" b="1" dirty="0" smtClean="0">
                <a:latin typeface="Arial" panose="020B0604020202020204" pitchFamily="34" charset="0"/>
                <a:cs typeface="Arial" panose="020B0604020202020204" pitchFamily="34" charset="0"/>
              </a:rPr>
              <a:t> :- </a:t>
            </a:r>
            <a:endParaRPr lang="en-US" sz="2400"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Linux </a:t>
            </a:r>
            <a:r>
              <a:rPr lang="en-US" dirty="0" err="1">
                <a:latin typeface="Arial" panose="020B0604020202020204" pitchFamily="34" charset="0"/>
                <a:cs typeface="Arial" panose="020B0604020202020204" pitchFamily="34" charset="0"/>
              </a:rPr>
              <a:t>rm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rf</a:t>
            </a:r>
            <a:r>
              <a:rPr lang="en-US" dirty="0">
                <a:latin typeface="Arial" panose="020B0604020202020204" pitchFamily="34" charset="0"/>
                <a:cs typeface="Arial" panose="020B0604020202020204" pitchFamily="34" charset="0"/>
              </a:rPr>
              <a:t> command deletes directory forcefully. It means a file or directory will be deleted anyhow even if it has read-only permission</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To </a:t>
            </a:r>
            <a:r>
              <a:rPr lang="en-US" sz="2000" b="1" dirty="0">
                <a:latin typeface="Arial" panose="020B0604020202020204" pitchFamily="34" charset="0"/>
                <a:cs typeface="Arial" panose="020B0604020202020204" pitchFamily="34" charset="0"/>
              </a:rPr>
              <a:t>delete a file</a:t>
            </a:r>
            <a:r>
              <a:rPr lang="en-US" sz="2000" dirty="0">
                <a:latin typeface="Arial" panose="020B0604020202020204" pitchFamily="34" charset="0"/>
                <a:cs typeface="Arial" panose="020B0604020202020204" pitchFamily="34" charset="0"/>
              </a:rPr>
              <a:t> forcefully, use command</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Syntax : </a:t>
            </a:r>
            <a:r>
              <a:rPr lang="en-IN" sz="2000" dirty="0" err="1">
                <a:latin typeface="Arial" panose="020B0604020202020204" pitchFamily="34" charset="0"/>
                <a:cs typeface="Arial" panose="020B0604020202020204" pitchFamily="34" charset="0"/>
              </a:rPr>
              <a:t>rm</a:t>
            </a:r>
            <a:r>
              <a:rPr lang="en-IN" sz="2000" dirty="0">
                <a:latin typeface="Arial" panose="020B0604020202020204" pitchFamily="34" charset="0"/>
                <a:cs typeface="Arial" panose="020B0604020202020204" pitchFamily="34" charset="0"/>
              </a:rPr>
              <a:t> -f </a:t>
            </a:r>
            <a:r>
              <a:rPr lang="en-IN" sz="2000" b="1" dirty="0">
                <a:latin typeface="Arial" panose="020B0604020202020204" pitchFamily="34" charset="0"/>
                <a:cs typeface="Arial" panose="020B0604020202020204" pitchFamily="34" charset="0"/>
              </a:rPr>
              <a:t>&lt;file</a:t>
            </a:r>
            <a:r>
              <a:rPr lang="en-IN" sz="2000" dirty="0">
                <a:latin typeface="Arial" panose="020B0604020202020204" pitchFamily="34" charset="0"/>
                <a:cs typeface="Arial" panose="020B0604020202020204" pitchFamily="34" charset="0"/>
              </a:rPr>
              <a:t> name</a:t>
            </a:r>
            <a:r>
              <a:rPr lang="en-IN" sz="2000" b="1" dirty="0" smtClean="0">
                <a:latin typeface="Arial" panose="020B0604020202020204" pitchFamily="34" charset="0"/>
                <a:cs typeface="Arial" panose="020B0604020202020204" pitchFamily="34" charset="0"/>
              </a:rPr>
              <a:t>&gt;</a:t>
            </a:r>
          </a:p>
          <a:p>
            <a:endParaRPr lang="en-IN" sz="20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To </a:t>
            </a:r>
            <a:r>
              <a:rPr lang="en-US" sz="2000" b="1" dirty="0">
                <a:latin typeface="Arial" panose="020B0604020202020204" pitchFamily="34" charset="0"/>
                <a:cs typeface="Arial" panose="020B0604020202020204" pitchFamily="34" charset="0"/>
              </a:rPr>
              <a:t>delete a directory</a:t>
            </a:r>
            <a:r>
              <a:rPr lang="en-US" sz="2000" dirty="0">
                <a:latin typeface="Arial" panose="020B0604020202020204" pitchFamily="34" charset="0"/>
                <a:cs typeface="Arial" panose="020B0604020202020204" pitchFamily="34" charset="0"/>
              </a:rPr>
              <a:t> forcefully, use command</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syntax : </a:t>
            </a:r>
            <a:r>
              <a:rPr lang="en-IN" sz="2000" dirty="0" err="1">
                <a:latin typeface="Arial" panose="020B0604020202020204" pitchFamily="34" charset="0"/>
                <a:cs typeface="Arial" panose="020B0604020202020204" pitchFamily="34" charset="0"/>
              </a:rPr>
              <a:t>rm</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rf</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&lt;directory</a:t>
            </a:r>
            <a:r>
              <a:rPr lang="en-IN" sz="2000" dirty="0">
                <a:latin typeface="Arial" panose="020B0604020202020204" pitchFamily="34" charset="0"/>
                <a:cs typeface="Arial" panose="020B0604020202020204" pitchFamily="34" charset="0"/>
              </a:rPr>
              <a:t> name</a:t>
            </a:r>
            <a:r>
              <a:rPr lang="en-IN" sz="2000" b="1" dirty="0">
                <a:latin typeface="Arial" panose="020B0604020202020204" pitchFamily="34" charset="0"/>
                <a:cs typeface="Arial" panose="020B0604020202020204" pitchFamily="34" charset="0"/>
              </a:rPr>
              <a:t>&gt;</a:t>
            </a:r>
            <a:endParaRPr lang="en-IN" sz="2000"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98694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753" y="1196502"/>
            <a:ext cx="10773169" cy="4764560"/>
          </a:xfrm>
        </p:spPr>
        <p:txBody>
          <a:bodyPr/>
          <a:lstStyle/>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echo</a:t>
            </a:r>
            <a:r>
              <a:rPr lang="en-US"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To print the content.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Sudo</a:t>
            </a:r>
            <a:r>
              <a:rPr lang="en-US" sz="2000"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SuperUser</a:t>
            </a:r>
            <a:r>
              <a:rPr lang="en-US" sz="2000" dirty="0">
                <a:latin typeface="Arial" panose="020B0604020202020204" pitchFamily="34" charset="0"/>
                <a:cs typeface="Arial" panose="020B0604020202020204" pitchFamily="34" charset="0"/>
              </a:rPr>
              <a:t> Do". So, if you want any command to be done with administrative or root </a:t>
            </a:r>
            <a:r>
              <a:rPr lang="en-US" sz="2000" dirty="0" smtClean="0">
                <a:latin typeface="Arial" panose="020B0604020202020204" pitchFamily="34" charset="0"/>
                <a:cs typeface="Arial" panose="020B0604020202020204" pitchFamily="34" charset="0"/>
              </a:rPr>
              <a:t>privileges.</a:t>
            </a:r>
            <a:endParaRPr lang="en-IN"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97454" y="1873115"/>
            <a:ext cx="8329382" cy="1054909"/>
          </a:xfrm>
          <a:prstGeom prst="rect">
            <a:avLst/>
          </a:prstGeom>
        </p:spPr>
      </p:pic>
      <p:pic>
        <p:nvPicPr>
          <p:cNvPr id="5" name="Picture 4"/>
          <p:cNvPicPr>
            <a:picLocks noChangeAspect="1"/>
          </p:cNvPicPr>
          <p:nvPr/>
        </p:nvPicPr>
        <p:blipFill>
          <a:blip r:embed="rId3"/>
          <a:stretch>
            <a:fillRect/>
          </a:stretch>
        </p:blipFill>
        <p:spPr>
          <a:xfrm>
            <a:off x="997454" y="4551451"/>
            <a:ext cx="8329382" cy="1110047"/>
          </a:xfrm>
          <a:prstGeom prst="rect">
            <a:avLst/>
          </a:prstGeom>
        </p:spPr>
      </p:pic>
    </p:spTree>
    <p:extLst>
      <p:ext uri="{BB962C8B-B14F-4D97-AF65-F5344CB8AC3E}">
        <p14:creationId xmlns:p14="http://schemas.microsoft.com/office/powerpoint/2010/main" val="29934392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115" y="778213"/>
            <a:ext cx="10821807" cy="5182849"/>
          </a:xfrm>
        </p:spPr>
        <p:txBody>
          <a:bodyPr/>
          <a:lstStyle/>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Cal : </a:t>
            </a:r>
            <a:r>
              <a:rPr lang="en-IN" sz="2000" dirty="0">
                <a:latin typeface="Arial" panose="020B0604020202020204" pitchFamily="34" charset="0"/>
                <a:cs typeface="Arial" panose="020B0604020202020204" pitchFamily="34" charset="0"/>
              </a:rPr>
              <a:t>Displays calendar</a:t>
            </a:r>
            <a:r>
              <a:rPr lang="en-IN" sz="20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Date : </a:t>
            </a:r>
            <a:r>
              <a:rPr lang="en-IN" sz="2000" dirty="0">
                <a:latin typeface="Arial" panose="020B0604020202020204" pitchFamily="34" charset="0"/>
                <a:cs typeface="Arial" panose="020B0604020202020204" pitchFamily="34" charset="0"/>
              </a:rPr>
              <a:t>Displays the current date</a:t>
            </a:r>
            <a:r>
              <a:rPr lang="en-IN"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 date +"%D-%T” ---to print the date &amp; time. </a:t>
            </a:r>
          </a:p>
          <a:p>
            <a:pPr marL="342900" indent="-342900">
              <a:buFont typeface="Arial" panose="020B0604020202020204" pitchFamily="34" charset="0"/>
              <a:buChar char="•"/>
            </a:pPr>
            <a:endParaRPr lang="en-IN" sz="2000" dirty="0" smtClean="0">
              <a:latin typeface="Arial" panose="020B0604020202020204" pitchFamily="34" charset="0"/>
              <a:cs typeface="Arial" panose="020B0604020202020204" pitchFamily="34" charset="0"/>
            </a:endParaRPr>
          </a:p>
          <a:p>
            <a:pPr marL="0" indent="0"/>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337823" y="1250466"/>
            <a:ext cx="8778942" cy="2024580"/>
          </a:xfrm>
          <a:prstGeom prst="rect">
            <a:avLst/>
          </a:prstGeom>
        </p:spPr>
      </p:pic>
      <p:pic>
        <p:nvPicPr>
          <p:cNvPr id="5" name="Picture 4"/>
          <p:cNvPicPr>
            <a:picLocks noChangeAspect="1"/>
          </p:cNvPicPr>
          <p:nvPr/>
        </p:nvPicPr>
        <p:blipFill>
          <a:blip r:embed="rId3"/>
          <a:stretch>
            <a:fillRect/>
          </a:stretch>
        </p:blipFill>
        <p:spPr>
          <a:xfrm>
            <a:off x="980878" y="4643488"/>
            <a:ext cx="8778942" cy="1474361"/>
          </a:xfrm>
          <a:prstGeom prst="rect">
            <a:avLst/>
          </a:prstGeom>
        </p:spPr>
      </p:pic>
    </p:spTree>
    <p:extLst>
      <p:ext uri="{BB962C8B-B14F-4D97-AF65-F5344CB8AC3E}">
        <p14:creationId xmlns:p14="http://schemas.microsoft.com/office/powerpoint/2010/main" val="1891380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836" y="951345"/>
            <a:ext cx="11573164" cy="5009717"/>
          </a:xfrm>
        </p:spPr>
        <p:txBody>
          <a:bodyPr/>
          <a:lstStyle/>
          <a:p>
            <a:pPr marL="342900" indent="-342900">
              <a:buFont typeface="Arial" panose="020B0604020202020204" pitchFamily="34" charset="0"/>
              <a:buChar char="•"/>
            </a:pPr>
            <a:r>
              <a:rPr lang="en-IN" sz="2400" b="1" dirty="0" err="1" smtClean="0">
                <a:latin typeface="Arial" panose="020B0604020202020204" pitchFamily="34" charset="0"/>
                <a:cs typeface="Arial" panose="020B0604020202020204" pitchFamily="34" charset="0"/>
              </a:rPr>
              <a:t>Uname</a:t>
            </a:r>
            <a:r>
              <a:rPr lang="en-IN" sz="2400" dirty="0" smtClean="0">
                <a:latin typeface="Arial" panose="020B0604020202020204" pitchFamily="34" charset="0"/>
                <a:cs typeface="Arial" panose="020B0604020202020204" pitchFamily="34" charset="0"/>
              </a:rPr>
              <a:t> : To know about kernel name along with the system information like version, </a:t>
            </a:r>
            <a:r>
              <a:rPr lang="en-IN" sz="2400" dirty="0" err="1" smtClean="0">
                <a:latin typeface="Arial" panose="020B0604020202020204" pitchFamily="34" charset="0"/>
                <a:cs typeface="Arial" panose="020B0604020202020204" pitchFamily="34" charset="0"/>
              </a:rPr>
              <a:t>os</a:t>
            </a:r>
            <a:r>
              <a:rPr lang="en-IN" sz="2400" dirty="0" smtClean="0">
                <a:latin typeface="Arial" panose="020B0604020202020204" pitchFamily="34" charset="0"/>
                <a:cs typeface="Arial" panose="020B0604020202020204" pitchFamily="34" charset="0"/>
              </a:rPr>
              <a:t>, machine , kernel release .  </a:t>
            </a:r>
          </a:p>
          <a:p>
            <a:pPr marL="342900" indent="-342900">
              <a:buFont typeface="Arial" panose="020B0604020202020204" pitchFamily="34" charset="0"/>
              <a:buChar char="•"/>
            </a:pPr>
            <a:r>
              <a:rPr lang="en-IN" sz="2400" b="1" dirty="0" err="1" smtClean="0">
                <a:latin typeface="Arial" panose="020B0604020202020204" pitchFamily="34" charset="0"/>
                <a:cs typeface="Arial" panose="020B0604020202020204" pitchFamily="34" charset="0"/>
              </a:rPr>
              <a:t>Uname</a:t>
            </a:r>
            <a:r>
              <a:rPr lang="en-IN" sz="2400" dirty="0" smtClean="0">
                <a:latin typeface="Arial" panose="020B0604020202020204" pitchFamily="34" charset="0"/>
                <a:cs typeface="Arial" panose="020B0604020202020204" pitchFamily="34" charset="0"/>
              </a:rPr>
              <a:t> : It will print the kernel name.</a:t>
            </a: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400" b="1" dirty="0" err="1" smtClean="0">
                <a:latin typeface="Arial" panose="020B0604020202020204" pitchFamily="34" charset="0"/>
                <a:cs typeface="Arial" panose="020B0604020202020204" pitchFamily="34" charset="0"/>
              </a:rPr>
              <a:t>Uname</a:t>
            </a:r>
            <a:r>
              <a:rPr lang="en-IN" sz="2400" b="1" dirty="0" smtClean="0">
                <a:latin typeface="Arial" panose="020B0604020202020204" pitchFamily="34" charset="0"/>
                <a:cs typeface="Arial" panose="020B0604020202020204" pitchFamily="34" charset="0"/>
              </a:rPr>
              <a:t> –r</a:t>
            </a:r>
            <a:r>
              <a:rPr lang="en-IN" sz="2400" dirty="0" smtClean="0">
                <a:latin typeface="Arial" panose="020B0604020202020204" pitchFamily="34" charset="0"/>
                <a:cs typeface="Arial" panose="020B0604020202020204" pitchFamily="34" charset="0"/>
              </a:rPr>
              <a:t> : To know about kernel release.</a:t>
            </a:r>
          </a:p>
          <a:p>
            <a:endParaRPr lang="en-IN" sz="2400"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               </a:t>
            </a:r>
            <a:endParaRPr lang="en-IN"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87256" y="2392218"/>
            <a:ext cx="8914125" cy="1230436"/>
          </a:xfrm>
          <a:prstGeom prst="rect">
            <a:avLst/>
          </a:prstGeom>
        </p:spPr>
      </p:pic>
      <p:pic>
        <p:nvPicPr>
          <p:cNvPr id="5" name="Picture 4"/>
          <p:cNvPicPr>
            <a:picLocks noChangeAspect="1"/>
          </p:cNvPicPr>
          <p:nvPr/>
        </p:nvPicPr>
        <p:blipFill>
          <a:blip r:embed="rId3"/>
          <a:stretch>
            <a:fillRect/>
          </a:stretch>
        </p:blipFill>
        <p:spPr>
          <a:xfrm>
            <a:off x="987257" y="4525818"/>
            <a:ext cx="8914125" cy="1435244"/>
          </a:xfrm>
          <a:prstGeom prst="rect">
            <a:avLst/>
          </a:prstGeom>
        </p:spPr>
      </p:pic>
    </p:spTree>
    <p:extLst>
      <p:ext uri="{BB962C8B-B14F-4D97-AF65-F5344CB8AC3E}">
        <p14:creationId xmlns:p14="http://schemas.microsoft.com/office/powerpoint/2010/main" val="25154119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3220" y="1609742"/>
            <a:ext cx="9625325" cy="2038622"/>
          </a:xfrm>
          <a:prstGeom prst="rect">
            <a:avLst/>
          </a:prstGeom>
        </p:spPr>
      </p:pic>
      <p:sp>
        <p:nvSpPr>
          <p:cNvPr id="5" name="Rectangle 4"/>
          <p:cNvSpPr/>
          <p:nvPr/>
        </p:nvSpPr>
        <p:spPr>
          <a:xfrm>
            <a:off x="673220" y="1028066"/>
            <a:ext cx="7205397" cy="830997"/>
          </a:xfrm>
          <a:prstGeom prst="rect">
            <a:avLst/>
          </a:prstGeom>
        </p:spPr>
        <p:txBody>
          <a:bodyPr wrap="square">
            <a:spAutoFit/>
          </a:bodyPr>
          <a:lstStyle/>
          <a:p>
            <a:pPr marL="342900" indent="-342900">
              <a:buFont typeface="Arial" panose="020B0604020202020204" pitchFamily="34" charset="0"/>
              <a:buChar char="•"/>
            </a:pPr>
            <a:r>
              <a:rPr lang="en-IN" sz="2400" b="1" dirty="0" err="1" smtClean="0">
                <a:latin typeface="Arial" panose="020B0604020202020204" pitchFamily="34" charset="0"/>
                <a:cs typeface="Arial" panose="020B0604020202020204" pitchFamily="34" charset="0"/>
              </a:rPr>
              <a:t>Uname</a:t>
            </a:r>
            <a:r>
              <a:rPr lang="en-IN" sz="2400" b="1" dirty="0" smtClean="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–v</a:t>
            </a:r>
            <a:r>
              <a:rPr lang="en-IN" sz="2400" dirty="0">
                <a:latin typeface="Arial" panose="020B0604020202020204" pitchFamily="34" charset="0"/>
                <a:cs typeface="Arial" panose="020B0604020202020204" pitchFamily="34" charset="0"/>
              </a:rPr>
              <a:t> : To know about kernel version.</a:t>
            </a:r>
          </a:p>
          <a:p>
            <a:endParaRPr lang="en-IN"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673220" y="4484226"/>
            <a:ext cx="9768863" cy="1371630"/>
          </a:xfrm>
          <a:prstGeom prst="rect">
            <a:avLst/>
          </a:prstGeom>
        </p:spPr>
      </p:pic>
      <p:sp>
        <p:nvSpPr>
          <p:cNvPr id="7" name="Rectangle 6"/>
          <p:cNvSpPr/>
          <p:nvPr/>
        </p:nvSpPr>
        <p:spPr>
          <a:xfrm>
            <a:off x="673220" y="3835462"/>
            <a:ext cx="7369677" cy="461665"/>
          </a:xfrm>
          <a:prstGeom prst="rect">
            <a:avLst/>
          </a:prstGeom>
        </p:spPr>
        <p:txBody>
          <a:bodyPr wrap="square">
            <a:spAutoFit/>
          </a:bodyPr>
          <a:lstStyle/>
          <a:p>
            <a:pPr marL="342900" indent="-342900">
              <a:buFont typeface="Arial" panose="020B0604020202020204" pitchFamily="34" charset="0"/>
              <a:buChar char="•"/>
            </a:pPr>
            <a:r>
              <a:rPr lang="en-IN" sz="2400" b="1" dirty="0" err="1" smtClean="0">
                <a:latin typeface="Arial" panose="020B0604020202020204" pitchFamily="34" charset="0"/>
                <a:cs typeface="Arial" panose="020B0604020202020204" pitchFamily="34" charset="0"/>
              </a:rPr>
              <a:t>Uname</a:t>
            </a:r>
            <a:r>
              <a:rPr lang="en-IN" sz="2400" b="1" dirty="0" smtClean="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–m</a:t>
            </a:r>
            <a:r>
              <a:rPr lang="en-IN" sz="2400" dirty="0">
                <a:latin typeface="Arial" panose="020B0604020202020204" pitchFamily="34" charset="0"/>
                <a:cs typeface="Arial" panose="020B0604020202020204" pitchFamily="34" charset="0"/>
              </a:rPr>
              <a:t> : To know about </a:t>
            </a:r>
            <a:r>
              <a:rPr lang="en-IN" sz="2400" dirty="0" smtClean="0">
                <a:latin typeface="Arial" panose="020B0604020202020204" pitchFamily="34" charset="0"/>
                <a:cs typeface="Arial" panose="020B0604020202020204" pitchFamily="34" charset="0"/>
              </a:rPr>
              <a:t>machine.</a:t>
            </a:r>
            <a:endParaRPr lang="en-IN" sz="2400" dirty="0"/>
          </a:p>
        </p:txBody>
      </p:sp>
    </p:spTree>
    <p:extLst>
      <p:ext uri="{BB962C8B-B14F-4D97-AF65-F5344CB8AC3E}">
        <p14:creationId xmlns:p14="http://schemas.microsoft.com/office/powerpoint/2010/main" val="8418320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panose="020B0604020202020204" pitchFamily="34" charset="0"/>
                <a:cs typeface="Arial" panose="020B0604020202020204" pitchFamily="34" charset="0"/>
              </a:rPr>
              <a:t>Operating system</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97237" y="1663844"/>
            <a:ext cx="10861431" cy="4038600"/>
          </a:xfrm>
        </p:spPr>
        <p:txBody>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An Operating System (OS) is an interface between a computer user and computer hardware. An operating system is a software which performs all the basic tasks like file management, memory management, process management, handling input and output, and controlling peripheral devices such as disk drives and printers</a:t>
            </a:r>
            <a:r>
              <a:rPr lang="en-US" sz="24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10007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637" y="877455"/>
            <a:ext cx="11009286" cy="5083607"/>
          </a:xfrm>
        </p:spPr>
        <p:txBody>
          <a:bodyPr/>
          <a:lstStyle/>
          <a:p>
            <a:pPr marL="342900" indent="-342900">
              <a:buFont typeface="Arial" panose="020B0604020202020204" pitchFamily="34" charset="0"/>
              <a:buChar char="•"/>
            </a:pPr>
            <a:r>
              <a:rPr lang="en-IN" sz="2400" b="1" dirty="0" err="1" smtClean="0">
                <a:solidFill>
                  <a:schemeClr val="tx1"/>
                </a:solidFill>
                <a:latin typeface="Arial" panose="020B0604020202020204" pitchFamily="34" charset="0"/>
                <a:cs typeface="Arial" panose="020B0604020202020204" pitchFamily="34" charset="0"/>
              </a:rPr>
              <a:t>Uname</a:t>
            </a:r>
            <a:r>
              <a:rPr lang="en-IN" sz="2400" b="1" dirty="0" smtClean="0">
                <a:solidFill>
                  <a:schemeClr val="tx1"/>
                </a:solidFill>
                <a:latin typeface="Arial" panose="020B0604020202020204" pitchFamily="34" charset="0"/>
                <a:cs typeface="Arial" panose="020B0604020202020204" pitchFamily="34" charset="0"/>
              </a:rPr>
              <a:t> </a:t>
            </a:r>
            <a:r>
              <a:rPr lang="en-IN" sz="2400" b="1" dirty="0">
                <a:solidFill>
                  <a:schemeClr val="tx1"/>
                </a:solidFill>
                <a:latin typeface="Arial" panose="020B0604020202020204" pitchFamily="34" charset="0"/>
                <a:cs typeface="Arial" panose="020B0604020202020204" pitchFamily="34" charset="0"/>
              </a:rPr>
              <a:t>–o</a:t>
            </a:r>
            <a:r>
              <a:rPr lang="en-IN" sz="2400" dirty="0">
                <a:solidFill>
                  <a:schemeClr val="tx1"/>
                </a:solidFill>
                <a:latin typeface="Arial" panose="020B0604020202020204" pitchFamily="34" charset="0"/>
                <a:cs typeface="Arial" panose="020B0604020202020204" pitchFamily="34" charset="0"/>
              </a:rPr>
              <a:t> : To know about operating system</a:t>
            </a:r>
            <a:r>
              <a:rPr lang="en-IN" sz="2400" dirty="0" smtClean="0">
                <a:solidFill>
                  <a:schemeClr val="tx1"/>
                </a:solidFill>
                <a:latin typeface="Arial" panose="020B0604020202020204" pitchFamily="34" charset="0"/>
                <a:cs typeface="Arial" panose="020B0604020202020204" pitchFamily="34" charset="0"/>
              </a:rPr>
              <a:t>.</a:t>
            </a:r>
          </a:p>
          <a:p>
            <a:endParaRPr lang="en-IN" sz="2400" dirty="0">
              <a:solidFill>
                <a:schemeClr val="tx1"/>
              </a:solidFill>
              <a:latin typeface="Arial" panose="020B0604020202020204" pitchFamily="34" charset="0"/>
              <a:cs typeface="Arial" panose="020B0604020202020204" pitchFamily="34" charset="0"/>
            </a:endParaRPr>
          </a:p>
          <a:p>
            <a:endParaRPr lang="en-IN" sz="2400" dirty="0" smtClean="0">
              <a:solidFill>
                <a:schemeClr val="tx1"/>
              </a:solidFill>
              <a:latin typeface="Arial" panose="020B0604020202020204" pitchFamily="34" charset="0"/>
              <a:cs typeface="Arial" panose="020B0604020202020204" pitchFamily="34" charset="0"/>
            </a:endParaRPr>
          </a:p>
          <a:p>
            <a:endParaRPr lang="en-IN" sz="2400" dirty="0">
              <a:solidFill>
                <a:schemeClr val="tx1"/>
              </a:solidFill>
              <a:latin typeface="Arial" panose="020B0604020202020204" pitchFamily="34" charset="0"/>
              <a:cs typeface="Arial" panose="020B0604020202020204" pitchFamily="34" charset="0"/>
            </a:endParaRPr>
          </a:p>
          <a:p>
            <a:endParaRPr lang="en-IN" sz="2400" dirty="0" smtClean="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400" b="1" dirty="0" err="1" smtClean="0">
                <a:solidFill>
                  <a:schemeClr val="tx1"/>
                </a:solidFill>
                <a:latin typeface="Arial" panose="020B0604020202020204" pitchFamily="34" charset="0"/>
                <a:cs typeface="Arial" panose="020B0604020202020204" pitchFamily="34" charset="0"/>
              </a:rPr>
              <a:t>Uname</a:t>
            </a:r>
            <a:r>
              <a:rPr lang="en-IN" sz="2400" b="1" dirty="0" smtClean="0">
                <a:solidFill>
                  <a:schemeClr val="tx1"/>
                </a:solidFill>
                <a:latin typeface="Arial" panose="020B0604020202020204" pitchFamily="34" charset="0"/>
                <a:cs typeface="Arial" panose="020B0604020202020204" pitchFamily="34" charset="0"/>
              </a:rPr>
              <a:t> </a:t>
            </a:r>
            <a:r>
              <a:rPr lang="en-IN" sz="2400" b="1" dirty="0">
                <a:solidFill>
                  <a:schemeClr val="tx1"/>
                </a:solidFill>
                <a:latin typeface="Arial" panose="020B0604020202020204" pitchFamily="34" charset="0"/>
                <a:cs typeface="Arial" panose="020B0604020202020204" pitchFamily="34" charset="0"/>
              </a:rPr>
              <a:t>–a</a:t>
            </a:r>
            <a:r>
              <a:rPr lang="en-IN" sz="2400" dirty="0">
                <a:solidFill>
                  <a:schemeClr val="tx1"/>
                </a:solidFill>
                <a:latin typeface="Arial" panose="020B0604020202020204" pitchFamily="34" charset="0"/>
                <a:cs typeface="Arial" panose="020B0604020202020204" pitchFamily="34" charset="0"/>
              </a:rPr>
              <a:t> : To know about complete details.</a:t>
            </a:r>
          </a:p>
        </p:txBody>
      </p:sp>
      <p:pic>
        <p:nvPicPr>
          <p:cNvPr id="5" name="Picture 4"/>
          <p:cNvPicPr>
            <a:picLocks noChangeAspect="1"/>
          </p:cNvPicPr>
          <p:nvPr/>
        </p:nvPicPr>
        <p:blipFill>
          <a:blip r:embed="rId2"/>
          <a:stretch>
            <a:fillRect/>
          </a:stretch>
        </p:blipFill>
        <p:spPr>
          <a:xfrm>
            <a:off x="520446" y="1432703"/>
            <a:ext cx="10233890" cy="1763079"/>
          </a:xfrm>
          <a:prstGeom prst="rect">
            <a:avLst/>
          </a:prstGeom>
        </p:spPr>
      </p:pic>
      <p:pic>
        <p:nvPicPr>
          <p:cNvPr id="6" name="Picture 5"/>
          <p:cNvPicPr>
            <a:picLocks noChangeAspect="1"/>
          </p:cNvPicPr>
          <p:nvPr/>
        </p:nvPicPr>
        <p:blipFill>
          <a:blip r:embed="rId3"/>
          <a:stretch>
            <a:fillRect/>
          </a:stretch>
        </p:blipFill>
        <p:spPr>
          <a:xfrm>
            <a:off x="520446" y="4073236"/>
            <a:ext cx="10036718" cy="1745673"/>
          </a:xfrm>
          <a:prstGeom prst="rect">
            <a:avLst/>
          </a:prstGeom>
        </p:spPr>
      </p:pic>
    </p:spTree>
    <p:extLst>
      <p:ext uri="{BB962C8B-B14F-4D97-AF65-F5344CB8AC3E}">
        <p14:creationId xmlns:p14="http://schemas.microsoft.com/office/powerpoint/2010/main" val="37053735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panose="020B0604020202020204" pitchFamily="34" charset="0"/>
                <a:cs typeface="Arial" panose="020B0604020202020204" pitchFamily="34" charset="0"/>
              </a:rPr>
              <a:t>User management</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3489" y="1554166"/>
            <a:ext cx="10861431" cy="4038600"/>
          </a:xfrm>
        </p:spPr>
        <p:txBody>
          <a:bodyPr/>
          <a:lstStyle/>
          <a:p>
            <a:r>
              <a:rPr lang="en-US" sz="2000" dirty="0">
                <a:latin typeface="Arial" panose="020B0604020202020204" pitchFamily="34" charset="0"/>
                <a:cs typeface="Arial" panose="020B0604020202020204" pitchFamily="34" charset="0"/>
              </a:rPr>
              <a:t>User management includes everything from creating a user to deleting a user on your system. User management can be done in three ways on a Linux system.</a:t>
            </a:r>
          </a:p>
          <a:p>
            <a:pPr marL="457200" indent="-457200">
              <a:buFont typeface="+mj-lt"/>
              <a:buAutoNum type="arabicPeriod"/>
            </a:pPr>
            <a:r>
              <a:rPr lang="en-US" sz="2000" b="1" dirty="0">
                <a:latin typeface="Arial" panose="020B0604020202020204" pitchFamily="34" charset="0"/>
                <a:cs typeface="Arial" panose="020B0604020202020204" pitchFamily="34" charset="0"/>
              </a:rPr>
              <a:t>Graphical tools </a:t>
            </a:r>
            <a:r>
              <a:rPr lang="en-US" sz="2000" dirty="0">
                <a:latin typeface="Arial" panose="020B0604020202020204" pitchFamily="34" charset="0"/>
                <a:cs typeface="Arial" panose="020B0604020202020204" pitchFamily="34" charset="0"/>
              </a:rPr>
              <a:t>are easy and suitable for new users, as it makes sure you'll not run into any trouble.</a:t>
            </a:r>
          </a:p>
          <a:p>
            <a:pPr marL="457200" indent="-457200">
              <a:buFont typeface="+mj-lt"/>
              <a:buAutoNum type="arabicPeriod"/>
            </a:pPr>
            <a:r>
              <a:rPr lang="en-US" sz="2000" b="1" dirty="0">
                <a:latin typeface="Arial" panose="020B0604020202020204" pitchFamily="34" charset="0"/>
                <a:cs typeface="Arial" panose="020B0604020202020204" pitchFamily="34" charset="0"/>
              </a:rPr>
              <a:t>Command line tools</a:t>
            </a:r>
            <a:r>
              <a:rPr lang="en-US" sz="2000" dirty="0">
                <a:latin typeface="Arial" panose="020B0604020202020204" pitchFamily="34" charset="0"/>
                <a:cs typeface="Arial" panose="020B0604020202020204" pitchFamily="34" charset="0"/>
              </a:rPr>
              <a:t> includes commands like </a:t>
            </a:r>
            <a:r>
              <a:rPr lang="en-US" sz="2000" dirty="0" err="1">
                <a:latin typeface="Arial" panose="020B0604020202020204" pitchFamily="34" charset="0"/>
                <a:cs typeface="Arial" panose="020B0604020202020204" pitchFamily="34" charset="0"/>
              </a:rPr>
              <a:t>useradd</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userdel</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passwd</a:t>
            </a:r>
            <a:r>
              <a:rPr lang="en-US" sz="2000" dirty="0">
                <a:latin typeface="Arial" panose="020B0604020202020204" pitchFamily="34" charset="0"/>
                <a:cs typeface="Arial" panose="020B0604020202020204" pitchFamily="34" charset="0"/>
              </a:rPr>
              <a:t>, etc. These are mostly used by the server administrators.</a:t>
            </a:r>
          </a:p>
          <a:p>
            <a:pPr marL="457200" indent="-457200">
              <a:buFont typeface="+mj-lt"/>
              <a:buAutoNum type="arabicPeriod"/>
            </a:pPr>
            <a:r>
              <a:rPr lang="en-US" sz="2000" dirty="0">
                <a:latin typeface="Arial" panose="020B0604020202020204" pitchFamily="34" charset="0"/>
                <a:cs typeface="Arial" panose="020B0604020202020204" pitchFamily="34" charset="0"/>
              </a:rPr>
              <a:t>Third and very rare tool is to </a:t>
            </a:r>
            <a:r>
              <a:rPr lang="en-US" sz="2000" b="1" dirty="0">
                <a:latin typeface="Arial" panose="020B0604020202020204" pitchFamily="34" charset="0"/>
                <a:cs typeface="Arial" panose="020B0604020202020204" pitchFamily="34" charset="0"/>
              </a:rPr>
              <a:t>edit the local configuration files</a:t>
            </a:r>
            <a:r>
              <a:rPr lang="en-US" sz="2000" dirty="0">
                <a:latin typeface="Arial" panose="020B0604020202020204" pitchFamily="34" charset="0"/>
                <a:cs typeface="Arial" panose="020B0604020202020204" pitchFamily="34" charset="0"/>
              </a:rPr>
              <a:t> directly using vi</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vi /</a:t>
            </a:r>
            <a:r>
              <a:rPr lang="en-US" sz="2400" b="1" dirty="0" err="1" smtClean="0">
                <a:latin typeface="Arial" panose="020B0604020202020204" pitchFamily="34" charset="0"/>
                <a:cs typeface="Arial" panose="020B0604020202020204" pitchFamily="34" charset="0"/>
              </a:rPr>
              <a:t>etc</a:t>
            </a:r>
            <a:r>
              <a:rPr lang="en-US" sz="2400" b="1" dirty="0" smtClean="0">
                <a:latin typeface="Arial" panose="020B0604020202020204" pitchFamily="34" charset="0"/>
                <a:cs typeface="Arial" panose="020B0604020202020204" pitchFamily="34" charset="0"/>
              </a:rPr>
              <a:t>/</a:t>
            </a:r>
            <a:r>
              <a:rPr lang="en-US" sz="2400" b="1" dirty="0" err="1" smtClean="0">
                <a:latin typeface="Arial" panose="020B0604020202020204" pitchFamily="34" charset="0"/>
                <a:cs typeface="Arial" panose="020B0604020202020204" pitchFamily="34" charset="0"/>
              </a:rPr>
              <a:t>passwd</a:t>
            </a:r>
            <a:endParaRPr lang="en-US" sz="2400" b="1" dirty="0" smtClean="0">
              <a:latin typeface="Arial" panose="020B0604020202020204" pitchFamily="34" charset="0"/>
              <a:cs typeface="Arial" panose="020B0604020202020204" pitchFamily="34" charset="0"/>
            </a:endParaRPr>
          </a:p>
          <a:p>
            <a:pPr marL="0" indent="0"/>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80504" y="4718663"/>
            <a:ext cx="11430991" cy="1447925"/>
          </a:xfrm>
          <a:prstGeom prst="rect">
            <a:avLst/>
          </a:prstGeom>
        </p:spPr>
      </p:pic>
    </p:spTree>
    <p:extLst>
      <p:ext uri="{BB962C8B-B14F-4D97-AF65-F5344CB8AC3E}">
        <p14:creationId xmlns:p14="http://schemas.microsoft.com/office/powerpoint/2010/main" val="2357207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295" y="1011677"/>
            <a:ext cx="10899628" cy="4949385"/>
          </a:xfrm>
        </p:spPr>
        <p:txBody>
          <a:bodyPr/>
          <a:lstStyle/>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Root</a:t>
            </a:r>
            <a:r>
              <a:rPr lang="en-US" sz="2000" dirty="0" smtClean="0">
                <a:latin typeface="Arial" panose="020B0604020202020204" pitchFamily="34" charset="0"/>
                <a:cs typeface="Arial" panose="020B0604020202020204" pitchFamily="34" charset="0"/>
              </a:rPr>
              <a:t> : The </a:t>
            </a:r>
            <a:r>
              <a:rPr lang="en-US" sz="2000" dirty="0">
                <a:latin typeface="Arial" panose="020B0604020202020204" pitchFamily="34" charset="0"/>
                <a:cs typeface="Arial" panose="020B0604020202020204" pitchFamily="34" charset="0"/>
              </a:rPr>
              <a:t>root user is the </a:t>
            </a:r>
            <a:r>
              <a:rPr lang="en-US" sz="2000" dirty="0" err="1">
                <a:latin typeface="Arial" panose="020B0604020202020204" pitchFamily="34" charset="0"/>
                <a:cs typeface="Arial" panose="020B0604020202020204" pitchFamily="34" charset="0"/>
              </a:rPr>
              <a:t>superuser</a:t>
            </a:r>
            <a:r>
              <a:rPr lang="en-US" sz="2000" dirty="0">
                <a:latin typeface="Arial" panose="020B0604020202020204" pitchFamily="34" charset="0"/>
                <a:cs typeface="Arial" panose="020B0604020202020204" pitchFamily="34" charset="0"/>
              </a:rPr>
              <a:t> and have all the powers for creating a user, deleting a user and can even login with the other user's account. The root user always has </a:t>
            </a:r>
            <a:r>
              <a:rPr lang="en-US" sz="2000" dirty="0" err="1">
                <a:latin typeface="Arial" panose="020B0604020202020204" pitchFamily="34" charset="0"/>
                <a:cs typeface="Arial" panose="020B0604020202020204" pitchFamily="34" charset="0"/>
              </a:rPr>
              <a:t>userid</a:t>
            </a:r>
            <a:r>
              <a:rPr lang="en-US" sz="2000" dirty="0">
                <a:latin typeface="Arial" panose="020B0604020202020204" pitchFamily="34" charset="0"/>
                <a:cs typeface="Arial" panose="020B0604020202020204" pitchFamily="34" charset="0"/>
              </a:rPr>
              <a:t> 0</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Useradd</a:t>
            </a:r>
            <a:r>
              <a:rPr lang="en-US" sz="2400" b="1" dirty="0" smtClean="0">
                <a:latin typeface="Arial" panose="020B0604020202020204" pitchFamily="34" charset="0"/>
                <a:cs typeface="Arial" panose="020B0604020202020204" pitchFamily="34" charset="0"/>
              </a:rPr>
              <a:t> : </a:t>
            </a:r>
            <a:r>
              <a:rPr lang="en-US" sz="2400" dirty="0" smtClean="0">
                <a:latin typeface="Arial" panose="020B0604020202020204" pitchFamily="34" charset="0"/>
                <a:cs typeface="Arial" panose="020B0604020202020204" pitchFamily="34" charset="0"/>
              </a:rPr>
              <a:t>With </a:t>
            </a:r>
            <a:r>
              <a:rPr lang="en-US" sz="2400" dirty="0" err="1">
                <a:latin typeface="Arial" panose="020B0604020202020204" pitchFamily="34" charset="0"/>
                <a:cs typeface="Arial" panose="020B0604020202020204" pitchFamily="34" charset="0"/>
              </a:rPr>
              <a:t>useradd</a:t>
            </a:r>
            <a:r>
              <a:rPr lang="en-US" sz="2400" dirty="0">
                <a:latin typeface="Arial" panose="020B0604020202020204" pitchFamily="34" charset="0"/>
                <a:cs typeface="Arial" panose="020B0604020202020204" pitchFamily="34" charset="0"/>
              </a:rPr>
              <a:t> commands you can add a user</a:t>
            </a:r>
            <a:r>
              <a:rPr lang="en-US" dirty="0"/>
              <a:t>.</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Syntax : </a:t>
            </a:r>
            <a:r>
              <a:rPr lang="en-US" sz="2000" dirty="0" err="1" smtClean="0">
                <a:latin typeface="Arial" panose="020B0604020202020204" pitchFamily="34" charset="0"/>
                <a:cs typeface="Arial" panose="020B0604020202020204" pitchFamily="34" charset="0"/>
              </a:rPr>
              <a:t>useradd</a:t>
            </a:r>
            <a:r>
              <a:rPr lang="en-US" sz="2000" dirty="0" smtClean="0">
                <a:latin typeface="Arial" panose="020B0604020202020204" pitchFamily="34" charset="0"/>
                <a:cs typeface="Arial" panose="020B0604020202020204" pitchFamily="34" charset="0"/>
              </a:rPr>
              <a:t> &lt;username&gt;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29675" y="1991283"/>
            <a:ext cx="9897210" cy="1403669"/>
          </a:xfrm>
          <a:prstGeom prst="rect">
            <a:avLst/>
          </a:prstGeom>
        </p:spPr>
      </p:pic>
      <p:pic>
        <p:nvPicPr>
          <p:cNvPr id="6" name="Picture 5"/>
          <p:cNvPicPr>
            <a:picLocks noChangeAspect="1"/>
          </p:cNvPicPr>
          <p:nvPr/>
        </p:nvPicPr>
        <p:blipFill>
          <a:blip r:embed="rId3"/>
          <a:stretch>
            <a:fillRect/>
          </a:stretch>
        </p:blipFill>
        <p:spPr>
          <a:xfrm>
            <a:off x="929675" y="4489993"/>
            <a:ext cx="9897210" cy="1471069"/>
          </a:xfrm>
          <a:prstGeom prst="rect">
            <a:avLst/>
          </a:prstGeom>
        </p:spPr>
      </p:pic>
    </p:spTree>
    <p:extLst>
      <p:ext uri="{BB962C8B-B14F-4D97-AF65-F5344CB8AC3E}">
        <p14:creationId xmlns:p14="http://schemas.microsoft.com/office/powerpoint/2010/main" val="39740756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928" y="875489"/>
            <a:ext cx="10957994" cy="5085573"/>
          </a:xfrm>
        </p:spPr>
        <p:txBody>
          <a:bodyPr/>
          <a:lstStyle/>
          <a:p>
            <a:pPr marL="342900" indent="-34290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Passwd</a:t>
            </a:r>
            <a:r>
              <a:rPr lang="en-US" sz="2400" b="1"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A </a:t>
            </a:r>
            <a:r>
              <a:rPr lang="en-US" sz="2000" dirty="0">
                <a:latin typeface="Arial" panose="020B0604020202020204" pitchFamily="34" charset="0"/>
                <a:cs typeface="Arial" panose="020B0604020202020204" pitchFamily="34" charset="0"/>
              </a:rPr>
              <a:t>user can set the password with the command </a:t>
            </a:r>
            <a:r>
              <a:rPr lang="en-US" sz="2000" b="1" dirty="0" err="1" smtClean="0">
                <a:latin typeface="Arial" panose="020B0604020202020204" pitchFamily="34" charset="0"/>
                <a:cs typeface="Arial" panose="020B0604020202020204" pitchFamily="34" charset="0"/>
              </a:rPr>
              <a:t>passwd</a:t>
            </a:r>
            <a:r>
              <a:rPr lang="en-US" sz="2000" b="1"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     Syntax : </a:t>
            </a:r>
            <a:r>
              <a:rPr lang="en-US" sz="2000" dirty="0" err="1" smtClean="0">
                <a:latin typeface="Arial" panose="020B0604020202020204" pitchFamily="34" charset="0"/>
                <a:cs typeface="Arial" panose="020B0604020202020204" pitchFamily="34" charset="0"/>
              </a:rPr>
              <a:t>passwd</a:t>
            </a:r>
            <a:r>
              <a:rPr lang="en-US" sz="2000" dirty="0" smtClean="0">
                <a:latin typeface="Arial" panose="020B0604020202020204" pitchFamily="34" charset="0"/>
                <a:cs typeface="Arial" panose="020B0604020202020204" pitchFamily="34" charset="0"/>
              </a:rPr>
              <a:t> &lt;username&gt;</a:t>
            </a: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Openssl</a:t>
            </a:r>
            <a:r>
              <a:rPr lang="en-US" sz="2400" b="1" dirty="0" smtClean="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encrypted password can be generated with </a:t>
            </a:r>
            <a:r>
              <a:rPr lang="en-US" sz="2000" dirty="0" err="1">
                <a:latin typeface="Arial" panose="020B0604020202020204" pitchFamily="34" charset="0"/>
                <a:cs typeface="Arial" panose="020B0604020202020204" pitchFamily="34" charset="0"/>
              </a:rPr>
              <a:t>openssl</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passwd</a:t>
            </a:r>
            <a:r>
              <a:rPr lang="en-US" sz="2000" dirty="0">
                <a:latin typeface="Arial" panose="020B0604020202020204" pitchFamily="34" charset="0"/>
                <a:cs typeface="Arial" panose="020B0604020202020204" pitchFamily="34" charset="0"/>
              </a:rPr>
              <a:t> command</a:t>
            </a:r>
            <a:r>
              <a:rPr lang="en-US" sz="20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0" indent="0"/>
            <a:r>
              <a:rPr lang="en-US" sz="2400"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syntax : </a:t>
            </a:r>
            <a:r>
              <a:rPr lang="en-US" sz="2000" dirty="0" err="1" smtClean="0">
                <a:latin typeface="Arial" panose="020B0604020202020204" pitchFamily="34" charset="0"/>
                <a:cs typeface="Arial" panose="020B0604020202020204" pitchFamily="34" charset="0"/>
              </a:rPr>
              <a:t>openssl</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passwd</a:t>
            </a:r>
            <a:r>
              <a:rPr lang="en-US" sz="2000" dirty="0" smtClean="0">
                <a:latin typeface="Arial" panose="020B0604020202020204" pitchFamily="34" charset="0"/>
                <a:cs typeface="Arial" panose="020B0604020202020204" pitchFamily="34" charset="0"/>
              </a:rPr>
              <a:t> &lt;</a:t>
            </a:r>
            <a:r>
              <a:rPr lang="en-US" sz="2000" dirty="0" err="1" smtClean="0">
                <a:latin typeface="Arial" panose="020B0604020202020204" pitchFamily="34" charset="0"/>
                <a:cs typeface="Arial" panose="020B0604020202020204" pitchFamily="34" charset="0"/>
              </a:rPr>
              <a:t>user_name</a:t>
            </a:r>
            <a:r>
              <a:rPr lang="en-US" sz="2000" dirty="0" smtClean="0">
                <a:latin typeface="Arial" panose="020B0604020202020204" pitchFamily="34" charset="0"/>
                <a:cs typeface="Arial" panose="020B0604020202020204" pitchFamily="34" charset="0"/>
              </a:rPr>
              <a:t>&gt;</a:t>
            </a:r>
          </a:p>
          <a:p>
            <a:pPr marL="0" indent="0"/>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88031" y="1847210"/>
            <a:ext cx="10115787" cy="1646063"/>
          </a:xfrm>
          <a:prstGeom prst="rect">
            <a:avLst/>
          </a:prstGeom>
        </p:spPr>
      </p:pic>
      <p:pic>
        <p:nvPicPr>
          <p:cNvPr id="5" name="Picture 4"/>
          <p:cNvPicPr>
            <a:picLocks noChangeAspect="1"/>
          </p:cNvPicPr>
          <p:nvPr/>
        </p:nvPicPr>
        <p:blipFill>
          <a:blip r:embed="rId3"/>
          <a:stretch>
            <a:fillRect/>
          </a:stretch>
        </p:blipFill>
        <p:spPr>
          <a:xfrm>
            <a:off x="888030" y="4562272"/>
            <a:ext cx="10115787" cy="1398790"/>
          </a:xfrm>
          <a:prstGeom prst="rect">
            <a:avLst/>
          </a:prstGeom>
        </p:spPr>
      </p:pic>
    </p:spTree>
    <p:extLst>
      <p:ext uri="{BB962C8B-B14F-4D97-AF65-F5344CB8AC3E}">
        <p14:creationId xmlns:p14="http://schemas.microsoft.com/office/powerpoint/2010/main" val="28850154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4681" y="972766"/>
            <a:ext cx="10724531" cy="5075846"/>
          </a:xfrm>
        </p:spPr>
        <p:txBody>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Chage</a:t>
            </a:r>
            <a:r>
              <a:rPr lang="en-US" sz="2400" b="1"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chage</a:t>
            </a:r>
            <a:r>
              <a:rPr lang="en-US" sz="2000" dirty="0">
                <a:latin typeface="Arial" panose="020B0604020202020204" pitchFamily="34" charset="0"/>
                <a:cs typeface="Arial" panose="020B0604020202020204" pitchFamily="34" charset="0"/>
              </a:rPr>
              <a:t> command can be used by a user to know the information about their password. The -l option is used to list the </a:t>
            </a:r>
            <a:r>
              <a:rPr lang="en-US" sz="2000" dirty="0" smtClean="0">
                <a:latin typeface="Arial" panose="020B0604020202020204" pitchFamily="34" charset="0"/>
                <a:cs typeface="Arial" panose="020B0604020202020204" pitchFamily="34" charset="0"/>
              </a:rPr>
              <a:t>information.                                                     syntax : </a:t>
            </a:r>
            <a:r>
              <a:rPr lang="en-US" sz="2000" dirty="0" err="1" smtClean="0">
                <a:latin typeface="Arial" panose="020B0604020202020204" pitchFamily="34" charset="0"/>
                <a:cs typeface="Arial" panose="020B0604020202020204" pitchFamily="34" charset="0"/>
              </a:rPr>
              <a:t>chage</a:t>
            </a:r>
            <a:r>
              <a:rPr lang="en-US" sz="2000" dirty="0" smtClean="0">
                <a:latin typeface="Arial" panose="020B0604020202020204" pitchFamily="34" charset="0"/>
                <a:cs typeface="Arial" panose="020B0604020202020204" pitchFamily="34" charset="0"/>
              </a:rPr>
              <a:t> –l &lt;username&gt;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0" indent="0"/>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err="1">
                <a:latin typeface="Arial" panose="020B0604020202020204" pitchFamily="34" charset="0"/>
                <a:cs typeface="Arial" panose="020B0604020202020204" pitchFamily="34" charset="0"/>
              </a:rPr>
              <a:t>Userdel</a:t>
            </a:r>
            <a:r>
              <a:rPr lang="en-US" sz="2400" b="1"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To delete a user account </a:t>
            </a:r>
            <a:r>
              <a:rPr lang="en-US" sz="2000" dirty="0" err="1">
                <a:latin typeface="Arial" panose="020B0604020202020204" pitchFamily="34" charset="0"/>
                <a:cs typeface="Arial" panose="020B0604020202020204" pitchFamily="34" charset="0"/>
              </a:rPr>
              <a:t>userdel</a:t>
            </a:r>
            <a:r>
              <a:rPr lang="en-US" sz="2000" dirty="0">
                <a:latin typeface="Arial" panose="020B0604020202020204" pitchFamily="34" charset="0"/>
                <a:cs typeface="Arial" panose="020B0604020202020204" pitchFamily="34" charset="0"/>
              </a:rPr>
              <a:t> command is </a:t>
            </a:r>
            <a:r>
              <a:rPr lang="en-US" sz="2000" dirty="0" smtClean="0">
                <a:latin typeface="Arial" panose="020B0604020202020204" pitchFamily="34" charset="0"/>
                <a:cs typeface="Arial" panose="020B0604020202020204" pitchFamily="34" charset="0"/>
              </a:rPr>
              <a:t>used.                                  </a:t>
            </a:r>
            <a:r>
              <a:rPr lang="en-IN" sz="2000" dirty="0" smtClean="0">
                <a:latin typeface="Arial" panose="020B0604020202020204" pitchFamily="34" charset="0"/>
                <a:cs typeface="Arial" panose="020B0604020202020204" pitchFamily="34" charset="0"/>
              </a:rPr>
              <a:t>Syntax</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userdel</a:t>
            </a:r>
            <a:r>
              <a:rPr lang="en-IN" sz="2000" dirty="0">
                <a:latin typeface="Arial" panose="020B0604020202020204" pitchFamily="34" charset="0"/>
                <a:cs typeface="Arial" panose="020B0604020202020204" pitchFamily="34" charset="0"/>
              </a:rPr>
              <a:t> -r &lt;</a:t>
            </a:r>
            <a:r>
              <a:rPr lang="en-IN" sz="2000" dirty="0" err="1">
                <a:latin typeface="Arial" panose="020B0604020202020204" pitchFamily="34" charset="0"/>
                <a:cs typeface="Arial" panose="020B0604020202020204" pitchFamily="34" charset="0"/>
              </a:rPr>
              <a:t>userName</a:t>
            </a:r>
            <a:r>
              <a:rPr lang="en-IN" sz="2000" dirty="0">
                <a:latin typeface="Arial" panose="020B0604020202020204" pitchFamily="34" charset="0"/>
                <a:cs typeface="Arial" panose="020B0604020202020204" pitchFamily="34" charset="0"/>
              </a:rPr>
              <a:t>&gt;</a:t>
            </a:r>
            <a:endParaRPr lang="en-US" sz="2000" dirty="0">
              <a:latin typeface="Arial" panose="020B0604020202020204" pitchFamily="34" charset="0"/>
              <a:cs typeface="Arial" panose="020B0604020202020204" pitchFamily="34" charset="0"/>
            </a:endParaRPr>
          </a:p>
          <a:p>
            <a:pPr marL="0" indent="0"/>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0" indent="0"/>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33217" y="2029665"/>
            <a:ext cx="10791704" cy="1832217"/>
          </a:xfrm>
          <a:prstGeom prst="rect">
            <a:avLst/>
          </a:prstGeom>
        </p:spPr>
      </p:pic>
      <p:pic>
        <p:nvPicPr>
          <p:cNvPr id="6" name="Picture 5"/>
          <p:cNvPicPr>
            <a:picLocks noChangeAspect="1"/>
          </p:cNvPicPr>
          <p:nvPr/>
        </p:nvPicPr>
        <p:blipFill>
          <a:blip r:embed="rId3"/>
          <a:stretch>
            <a:fillRect/>
          </a:stretch>
        </p:blipFill>
        <p:spPr>
          <a:xfrm>
            <a:off x="633217" y="4731762"/>
            <a:ext cx="10810240" cy="1316850"/>
          </a:xfrm>
          <a:prstGeom prst="rect">
            <a:avLst/>
          </a:prstGeom>
        </p:spPr>
      </p:pic>
    </p:spTree>
    <p:extLst>
      <p:ext uri="{BB962C8B-B14F-4D97-AF65-F5344CB8AC3E}">
        <p14:creationId xmlns:p14="http://schemas.microsoft.com/office/powerpoint/2010/main" val="18541605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831" y="982494"/>
            <a:ext cx="11133092" cy="4978568"/>
          </a:xfrm>
        </p:spPr>
        <p:txBody>
          <a:bodyPr/>
          <a:lstStyle/>
          <a:p>
            <a:pPr marL="285750" indent="-285750">
              <a:buFont typeface="Arial" panose="020B0604020202020204" pitchFamily="34" charset="0"/>
              <a:buChar char="•"/>
            </a:pPr>
            <a:r>
              <a:rPr lang="en-IN" sz="2400" b="1" dirty="0">
                <a:latin typeface="Arial" panose="020B0604020202020204" pitchFamily="34" charset="0"/>
                <a:cs typeface="Arial" panose="020B0604020202020204" pitchFamily="34" charset="0"/>
              </a:rPr>
              <a:t>Disabling A </a:t>
            </a:r>
            <a:r>
              <a:rPr lang="en-IN" sz="2400" b="1" dirty="0" smtClean="0">
                <a:latin typeface="Arial" panose="020B0604020202020204" pitchFamily="34" charset="0"/>
                <a:cs typeface="Arial" panose="020B0604020202020204" pitchFamily="34" charset="0"/>
              </a:rPr>
              <a:t>Password : </a:t>
            </a:r>
            <a:r>
              <a:rPr lang="en-US" sz="2000" dirty="0">
                <a:latin typeface="Arial" panose="020B0604020202020204" pitchFamily="34" charset="0"/>
                <a:cs typeface="Arial" panose="020B0604020202020204" pitchFamily="34" charset="0"/>
              </a:rPr>
              <a:t>This feature can be used to disable a password and the process is called </a:t>
            </a:r>
            <a:r>
              <a:rPr lang="en-US" sz="2000" b="1" dirty="0">
                <a:latin typeface="Arial" panose="020B0604020202020204" pitchFamily="34" charset="0"/>
                <a:cs typeface="Arial" panose="020B0604020202020204" pitchFamily="34" charset="0"/>
              </a:rPr>
              <a:t>locking, disabling</a:t>
            </a:r>
            <a:r>
              <a:rPr lang="en-US" sz="2000" dirty="0">
                <a:latin typeface="Arial" panose="020B0604020202020204" pitchFamily="34" charset="0"/>
                <a:cs typeface="Arial" panose="020B0604020202020204" pitchFamily="34" charset="0"/>
              </a:rPr>
              <a:t> and</a:t>
            </a:r>
            <a:r>
              <a:rPr lang="en-US" sz="2000" b="1" dirty="0">
                <a:latin typeface="Arial" panose="020B0604020202020204" pitchFamily="34" charset="0"/>
                <a:cs typeface="Arial" panose="020B0604020202020204" pitchFamily="34" charset="0"/>
              </a:rPr>
              <a:t> suspending</a:t>
            </a:r>
            <a:r>
              <a:rPr lang="en-US" sz="2000" dirty="0">
                <a:latin typeface="Arial" panose="020B0604020202020204" pitchFamily="34" charset="0"/>
                <a:cs typeface="Arial" panose="020B0604020202020204" pitchFamily="34" charset="0"/>
              </a:rPr>
              <a:t> a user account. It can </a:t>
            </a:r>
            <a:r>
              <a:rPr lang="en-US" sz="2000" dirty="0" smtClean="0">
                <a:latin typeface="Arial" panose="020B0604020202020204" pitchFamily="34" charset="0"/>
                <a:cs typeface="Arial" panose="020B0604020202020204" pitchFamily="34" charset="0"/>
              </a:rPr>
              <a:t>be done in </a:t>
            </a:r>
            <a:r>
              <a:rPr lang="en-US" sz="2000" b="1" dirty="0" smtClean="0">
                <a:latin typeface="Arial" panose="020B0604020202020204" pitchFamily="34" charset="0"/>
                <a:cs typeface="Arial" panose="020B0604020202020204" pitchFamily="34" charset="0"/>
              </a:rPr>
              <a:t>vi</a:t>
            </a:r>
            <a:r>
              <a:rPr lang="en-US" sz="2000" dirty="0" smtClean="0">
                <a:latin typeface="Arial" panose="020B0604020202020204" pitchFamily="34" charset="0"/>
                <a:cs typeface="Arial" panose="020B0604020202020204" pitchFamily="34" charset="0"/>
              </a:rPr>
              <a:t> or with </a:t>
            </a:r>
            <a:r>
              <a:rPr lang="en-US" sz="2000" dirty="0" err="1" smtClean="0">
                <a:latin typeface="Arial" panose="020B0604020202020204" pitchFamily="34" charset="0"/>
                <a:cs typeface="Arial" panose="020B0604020202020204" pitchFamily="34" charset="0"/>
              </a:rPr>
              <a:t>usermode</a:t>
            </a:r>
            <a:r>
              <a:rPr lang="en-US" sz="2000" dirty="0" smtClean="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command.</a:t>
            </a:r>
          </a:p>
          <a:p>
            <a:pPr marL="0" indent="0"/>
            <a:r>
              <a:rPr lang="en-US" sz="2000" b="1" dirty="0" smtClean="0">
                <a:latin typeface="Arial" panose="020B0604020202020204" pitchFamily="34" charset="0"/>
                <a:cs typeface="Arial" panose="020B0604020202020204" pitchFamily="34" charset="0"/>
              </a:rPr>
              <a:t>     Syntax : </a:t>
            </a:r>
            <a:r>
              <a:rPr lang="en-IN" sz="2000" dirty="0" err="1">
                <a:latin typeface="Arial" panose="020B0604020202020204" pitchFamily="34" charset="0"/>
                <a:cs typeface="Arial" panose="020B0604020202020204" pitchFamily="34" charset="0"/>
              </a:rPr>
              <a:t>usermod</a:t>
            </a:r>
            <a:r>
              <a:rPr lang="en-IN" sz="2000" dirty="0">
                <a:latin typeface="Arial" panose="020B0604020202020204" pitchFamily="34" charset="0"/>
                <a:cs typeface="Arial" panose="020B0604020202020204" pitchFamily="34" charset="0"/>
              </a:rPr>
              <a:t> -L </a:t>
            </a:r>
            <a:r>
              <a:rPr lang="en-IN" sz="2000" b="1" dirty="0">
                <a:latin typeface="Arial" panose="020B0604020202020204" pitchFamily="34" charset="0"/>
                <a:cs typeface="Arial" panose="020B0604020202020204" pitchFamily="34" charset="0"/>
              </a:rPr>
              <a:t>&lt;</a:t>
            </a:r>
            <a:r>
              <a:rPr lang="en-IN" sz="2000" b="1" dirty="0" err="1">
                <a:latin typeface="Arial" panose="020B0604020202020204" pitchFamily="34" charset="0"/>
                <a:cs typeface="Arial" panose="020B0604020202020204" pitchFamily="34" charset="0"/>
              </a:rPr>
              <a:t>userName</a:t>
            </a:r>
            <a:r>
              <a:rPr lang="en-IN" sz="2000" b="1" dirty="0">
                <a:latin typeface="Arial" panose="020B0604020202020204" pitchFamily="34" charset="0"/>
                <a:cs typeface="Arial" panose="020B0604020202020204" pitchFamily="34" charset="0"/>
              </a:rPr>
              <a:t>&gt;</a:t>
            </a:r>
            <a:r>
              <a:rPr lang="en-IN" dirty="0"/>
              <a:t>  </a:t>
            </a:r>
            <a:endParaRPr lang="en-IN" dirty="0" smtClean="0"/>
          </a:p>
          <a:p>
            <a:pPr marL="0" indent="0"/>
            <a:endParaRPr lang="en-US" dirty="0"/>
          </a:p>
          <a:p>
            <a:pPr marL="0" indent="0"/>
            <a:endParaRPr lang="en-US" dirty="0" smtClean="0"/>
          </a:p>
          <a:p>
            <a:pPr marL="0" indent="0"/>
            <a:endParaRPr lang="en-US" dirty="0"/>
          </a:p>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Activating the password</a:t>
            </a:r>
            <a:r>
              <a:rPr lang="en-IN" sz="3600" b="1" dirty="0">
                <a:latin typeface="Arial" panose="020B0604020202020204" pitchFamily="34" charset="0"/>
                <a:cs typeface="Arial" panose="020B0604020202020204" pitchFamily="34" charset="0"/>
              </a:rPr>
              <a:t> </a:t>
            </a:r>
            <a:r>
              <a:rPr lang="en-IN" sz="2400" b="1"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You can</a:t>
            </a:r>
            <a:r>
              <a:rPr lang="en-US" sz="2000" b="1" dirty="0">
                <a:latin typeface="Arial" panose="020B0604020202020204" pitchFamily="34" charset="0"/>
                <a:cs typeface="Arial" panose="020B0604020202020204" pitchFamily="34" charset="0"/>
              </a:rPr>
              <a:t> unlock</a:t>
            </a:r>
            <a:r>
              <a:rPr lang="en-US" sz="2000" dirty="0">
                <a:latin typeface="Arial" panose="020B0604020202020204" pitchFamily="34" charset="0"/>
                <a:cs typeface="Arial" panose="020B0604020202020204" pitchFamily="34" charset="0"/>
              </a:rPr>
              <a:t> your account with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usermod</a:t>
            </a:r>
            <a:r>
              <a:rPr lang="en-US" sz="2000" b="1" dirty="0">
                <a:latin typeface="Arial" panose="020B0604020202020204" pitchFamily="34" charset="0"/>
                <a:cs typeface="Arial" panose="020B0604020202020204" pitchFamily="34" charset="0"/>
              </a:rPr>
              <a:t> -U</a:t>
            </a:r>
            <a:r>
              <a:rPr lang="en-US" sz="2000" dirty="0" smtClean="0">
                <a:latin typeface="Arial" panose="020B0604020202020204" pitchFamily="34" charset="0"/>
                <a:cs typeface="Arial" panose="020B0604020202020204" pitchFamily="34" charset="0"/>
              </a:rPr>
              <a:t>.</a:t>
            </a:r>
            <a:endParaRPr lang="en-IN" sz="3200" b="1" dirty="0">
              <a:latin typeface="Arial" panose="020B0604020202020204" pitchFamily="34" charset="0"/>
              <a:cs typeface="Arial" panose="020B0604020202020204" pitchFamily="34" charset="0"/>
            </a:endParaRPr>
          </a:p>
          <a:p>
            <a:pPr marL="0" indent="0"/>
            <a:r>
              <a:rPr lang="en-US" sz="2000" dirty="0" smtClean="0">
                <a:latin typeface="Arial" panose="020B0604020202020204" pitchFamily="34" charset="0"/>
                <a:cs typeface="Arial" panose="020B0604020202020204" pitchFamily="34" charset="0"/>
              </a:rPr>
              <a:t>    Syntax : </a:t>
            </a:r>
            <a:r>
              <a:rPr lang="en-IN" dirty="0" err="1"/>
              <a:t>usermod</a:t>
            </a:r>
            <a:r>
              <a:rPr lang="en-IN" dirty="0"/>
              <a:t> -U </a:t>
            </a:r>
            <a:r>
              <a:rPr lang="en-IN" b="1" dirty="0"/>
              <a:t>&lt;</a:t>
            </a:r>
            <a:r>
              <a:rPr lang="en-IN" b="1" dirty="0" err="1"/>
              <a:t>userName</a:t>
            </a:r>
            <a:r>
              <a:rPr lang="en-IN" b="1" dirty="0"/>
              <a:t>&gt;</a:t>
            </a:r>
            <a:r>
              <a:rPr lang="en-IN" dirty="0"/>
              <a:t>  </a:t>
            </a:r>
          </a:p>
          <a:p>
            <a:pPr marL="0" indent="0"/>
            <a:r>
              <a:rPr lang="en-US" sz="2000" dirty="0" smtClean="0">
                <a:latin typeface="Arial" panose="020B0604020202020204" pitchFamily="34" charset="0"/>
                <a:cs typeface="Arial" panose="020B0604020202020204" pitchFamily="34" charset="0"/>
              </a:rPr>
              <a:t> </a:t>
            </a:r>
          </a:p>
        </p:txBody>
      </p:sp>
      <p:pic>
        <p:nvPicPr>
          <p:cNvPr id="4" name="Picture 3"/>
          <p:cNvPicPr>
            <a:picLocks noChangeAspect="1"/>
          </p:cNvPicPr>
          <p:nvPr/>
        </p:nvPicPr>
        <p:blipFill>
          <a:blip r:embed="rId2"/>
          <a:stretch>
            <a:fillRect/>
          </a:stretch>
        </p:blipFill>
        <p:spPr>
          <a:xfrm>
            <a:off x="633219" y="2532959"/>
            <a:ext cx="10791704" cy="1143099"/>
          </a:xfrm>
          <a:prstGeom prst="rect">
            <a:avLst/>
          </a:prstGeom>
        </p:spPr>
      </p:pic>
      <p:pic>
        <p:nvPicPr>
          <p:cNvPr id="5" name="Picture 4"/>
          <p:cNvPicPr>
            <a:picLocks noChangeAspect="1"/>
          </p:cNvPicPr>
          <p:nvPr/>
        </p:nvPicPr>
        <p:blipFill>
          <a:blip r:embed="rId3"/>
          <a:stretch>
            <a:fillRect/>
          </a:stretch>
        </p:blipFill>
        <p:spPr>
          <a:xfrm>
            <a:off x="633219" y="4854103"/>
            <a:ext cx="10791704" cy="1391055"/>
          </a:xfrm>
          <a:prstGeom prst="rect">
            <a:avLst/>
          </a:prstGeom>
        </p:spPr>
      </p:pic>
    </p:spTree>
    <p:extLst>
      <p:ext uri="{BB962C8B-B14F-4D97-AF65-F5344CB8AC3E}">
        <p14:creationId xmlns:p14="http://schemas.microsoft.com/office/powerpoint/2010/main" val="33360570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rial" panose="020B0604020202020204" pitchFamily="34" charset="0"/>
                <a:cs typeface="Arial" panose="020B0604020202020204" pitchFamily="34" charset="0"/>
              </a:rPr>
              <a:t>Linux Groups</a:t>
            </a:r>
          </a:p>
        </p:txBody>
      </p:sp>
      <p:sp>
        <p:nvSpPr>
          <p:cNvPr id="3" name="Content Placeholder 2"/>
          <p:cNvSpPr>
            <a:spLocks noGrp="1"/>
          </p:cNvSpPr>
          <p:nvPr>
            <p:ph idx="1"/>
          </p:nvPr>
        </p:nvSpPr>
        <p:spPr>
          <a:xfrm>
            <a:off x="651040" y="1554166"/>
            <a:ext cx="10861431" cy="4038600"/>
          </a:xfrm>
        </p:spPr>
        <p:txBody>
          <a:bodyPr/>
          <a:lstStyle/>
          <a:p>
            <a:r>
              <a:rPr lang="en-US" sz="2000" dirty="0" smtClean="0">
                <a:latin typeface="Arial" panose="020B0604020202020204" pitchFamily="34" charset="0"/>
                <a:cs typeface="Arial" panose="020B0604020202020204" pitchFamily="34" charset="0"/>
              </a:rPr>
              <a:t>Users </a:t>
            </a:r>
            <a:r>
              <a:rPr lang="en-US" sz="2000" dirty="0">
                <a:latin typeface="Arial" panose="020B0604020202020204" pitchFamily="34" charset="0"/>
                <a:cs typeface="Arial" panose="020B0604020202020204" pitchFamily="34" charset="0"/>
              </a:rPr>
              <a:t>can be listed in different groups. Group allow us to set permission on the group level instead of setting the permission on individual level.</a:t>
            </a:r>
          </a:p>
          <a:p>
            <a:r>
              <a:rPr lang="en-US" sz="2000" dirty="0">
                <a:latin typeface="Arial" panose="020B0604020202020204" pitchFamily="34" charset="0"/>
                <a:cs typeface="Arial" panose="020B0604020202020204" pitchFamily="34" charset="0"/>
              </a:rPr>
              <a:t>Every Linux distribution have a graphical tool to manage groups. Groups can be managed by graphical tools, command line tools and by vi </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depending upon the user's experience. Only experienced users should use </a:t>
            </a:r>
            <a:r>
              <a:rPr lang="en-US" sz="2000" b="1" dirty="0">
                <a:latin typeface="Arial" panose="020B0604020202020204" pitchFamily="34" charset="0"/>
                <a:cs typeface="Arial" panose="020B0604020202020204" pitchFamily="34" charset="0"/>
              </a:rPr>
              <a:t>vi</a:t>
            </a:r>
            <a:r>
              <a:rPr lang="en-US" sz="2000" dirty="0">
                <a:latin typeface="Arial" panose="020B0604020202020204" pitchFamily="34" charset="0"/>
                <a:cs typeface="Arial" panose="020B0604020202020204" pitchFamily="34" charset="0"/>
              </a:rPr>
              <a:t>  to manage groups, since it will do proper locking or changes in the file.</a:t>
            </a:r>
          </a:p>
        </p:txBody>
      </p:sp>
    </p:spTree>
    <p:extLst>
      <p:ext uri="{BB962C8B-B14F-4D97-AF65-F5344CB8AC3E}">
        <p14:creationId xmlns:p14="http://schemas.microsoft.com/office/powerpoint/2010/main" val="7640299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567" y="1060315"/>
            <a:ext cx="10909356" cy="4900747"/>
          </a:xfrm>
        </p:spPr>
        <p:txBody>
          <a:bodyPr/>
          <a:lstStyle/>
          <a:p>
            <a:pPr marL="342900" indent="-34290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Groupadd</a:t>
            </a:r>
            <a:r>
              <a:rPr lang="en-US" sz="2400" b="1"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groupadd</a:t>
            </a:r>
            <a:r>
              <a:rPr lang="en-US" sz="2000" dirty="0">
                <a:latin typeface="Arial" panose="020B0604020202020204" pitchFamily="34" charset="0"/>
                <a:cs typeface="Arial" panose="020B0604020202020204" pitchFamily="34" charset="0"/>
              </a:rPr>
              <a:t> command creates or add a group in our system</a:t>
            </a:r>
            <a:r>
              <a:rPr lang="en-US" sz="2000" dirty="0" smtClean="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syntax : </a:t>
            </a:r>
            <a:r>
              <a:rPr lang="en-US" sz="2000" dirty="0" err="1" smtClean="0">
                <a:latin typeface="Arial" panose="020B0604020202020204" pitchFamily="34" charset="0"/>
                <a:cs typeface="Arial" panose="020B0604020202020204" pitchFamily="34" charset="0"/>
              </a:rPr>
              <a:t>groupadd</a:t>
            </a:r>
            <a:r>
              <a:rPr lang="en-US" sz="2000" dirty="0" smtClean="0">
                <a:latin typeface="Arial" panose="020B0604020202020204" pitchFamily="34" charset="0"/>
                <a:cs typeface="Arial" panose="020B0604020202020204" pitchFamily="34" charset="0"/>
              </a:rPr>
              <a:t> &lt;group-name&gt;</a:t>
            </a: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Group </a:t>
            </a:r>
            <a:r>
              <a:rPr lang="en-US" sz="2400" b="1" dirty="0" smtClean="0">
                <a:latin typeface="Arial" panose="020B0604020202020204" pitchFamily="34" charset="0"/>
                <a:cs typeface="Arial" panose="020B0604020202020204" pitchFamily="34" charset="0"/>
              </a:rPr>
              <a:t>File : </a:t>
            </a: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etc</a:t>
            </a:r>
            <a:r>
              <a:rPr lang="en-US" sz="2000" dirty="0">
                <a:latin typeface="Arial" panose="020B0604020202020204" pitchFamily="34" charset="0"/>
                <a:cs typeface="Arial" panose="020B0604020202020204" pitchFamily="34" charset="0"/>
              </a:rPr>
              <a:t>/group file defines the group membership. A user can be a member of more than one group</a:t>
            </a:r>
            <a:r>
              <a:rPr lang="en-US" sz="2000" dirty="0" smtClean="0">
                <a:latin typeface="Arial" panose="020B0604020202020204" pitchFamily="34" charset="0"/>
                <a:cs typeface="Arial" panose="020B0604020202020204" pitchFamily="34" charset="0"/>
              </a:rPr>
              <a:t>. </a:t>
            </a:r>
          </a:p>
          <a:p>
            <a:pPr marL="0" indent="0"/>
            <a:r>
              <a:rPr lang="en-US" sz="2000" dirty="0" smtClean="0">
                <a:latin typeface="Arial" panose="020B0604020202020204" pitchFamily="34" charset="0"/>
                <a:cs typeface="Arial" panose="020B0604020202020204" pitchFamily="34" charset="0"/>
              </a:rPr>
              <a:t>    Syntax  : vi /</a:t>
            </a:r>
            <a:r>
              <a:rPr lang="en-US" sz="2000" dirty="0" err="1" smtClean="0">
                <a:latin typeface="Arial" panose="020B0604020202020204" pitchFamily="34" charset="0"/>
                <a:cs typeface="Arial" panose="020B0604020202020204" pitchFamily="34" charset="0"/>
              </a:rPr>
              <a:t>etc</a:t>
            </a:r>
            <a:r>
              <a:rPr lang="en-US" sz="2000" dirty="0" smtClean="0">
                <a:latin typeface="Arial" panose="020B0604020202020204" pitchFamily="34" charset="0"/>
                <a:cs typeface="Arial" panose="020B0604020202020204" pitchFamily="34" charset="0"/>
              </a:rPr>
              <a:t>/group</a:t>
            </a:r>
            <a:endParaRPr lang="en-US" sz="2000" dirty="0">
              <a:latin typeface="Arial" panose="020B0604020202020204" pitchFamily="34" charset="0"/>
              <a:cs typeface="Arial" panose="020B0604020202020204" pitchFamily="34" charset="0"/>
            </a:endParaRPr>
          </a:p>
          <a:p>
            <a:r>
              <a:rPr lang="en-US" sz="2400" dirty="0"/>
              <a:t/>
            </a:r>
            <a:br>
              <a:rPr lang="en-US" sz="2400" dirty="0"/>
            </a:b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92841" y="1938344"/>
            <a:ext cx="8885690" cy="1249788"/>
          </a:xfrm>
          <a:prstGeom prst="rect">
            <a:avLst/>
          </a:prstGeom>
        </p:spPr>
      </p:pic>
      <p:pic>
        <p:nvPicPr>
          <p:cNvPr id="5" name="Picture 4"/>
          <p:cNvPicPr>
            <a:picLocks noChangeAspect="1"/>
          </p:cNvPicPr>
          <p:nvPr/>
        </p:nvPicPr>
        <p:blipFill>
          <a:blip r:embed="rId3"/>
          <a:stretch>
            <a:fillRect/>
          </a:stretch>
        </p:blipFill>
        <p:spPr>
          <a:xfrm>
            <a:off x="592841" y="4601182"/>
            <a:ext cx="8885690" cy="1660930"/>
          </a:xfrm>
          <a:prstGeom prst="rect">
            <a:avLst/>
          </a:prstGeom>
        </p:spPr>
      </p:pic>
    </p:spTree>
    <p:extLst>
      <p:ext uri="{BB962C8B-B14F-4D97-AF65-F5344CB8AC3E}">
        <p14:creationId xmlns:p14="http://schemas.microsoft.com/office/powerpoint/2010/main" val="42273214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570" y="1070043"/>
            <a:ext cx="10802352" cy="4891019"/>
          </a:xfrm>
        </p:spPr>
        <p:txBody>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Usermod</a:t>
            </a:r>
            <a:r>
              <a:rPr lang="en-US" sz="2400" dirty="0" smtClean="0">
                <a:latin typeface="Arial" panose="020B0604020202020204" pitchFamily="34" charset="0"/>
                <a:cs typeface="Arial" panose="020B0604020202020204" pitchFamily="34" charset="0"/>
              </a:rPr>
              <a:t> : </a:t>
            </a:r>
            <a:r>
              <a:rPr lang="en-US" dirty="0" smtClean="0"/>
              <a:t>The </a:t>
            </a:r>
            <a:r>
              <a:rPr lang="en-US" dirty="0"/>
              <a:t>group members can be edited with </a:t>
            </a:r>
            <a:r>
              <a:rPr lang="en-US" dirty="0" err="1" smtClean="0"/>
              <a:t>usermod</a:t>
            </a:r>
            <a:r>
              <a:rPr lang="en-US" dirty="0"/>
              <a:t> </a:t>
            </a:r>
            <a:r>
              <a:rPr lang="en-US" dirty="0" smtClean="0"/>
              <a:t>.                                                        </a:t>
            </a:r>
            <a:r>
              <a:rPr lang="en-US" sz="2000" dirty="0" smtClean="0">
                <a:latin typeface="Arial" panose="020B0604020202020204" pitchFamily="34" charset="0"/>
                <a:cs typeface="Arial" panose="020B0604020202020204" pitchFamily="34" charset="0"/>
              </a:rPr>
              <a:t>syntax : </a:t>
            </a:r>
            <a:r>
              <a:rPr lang="en-US" sz="2000" dirty="0" err="1">
                <a:latin typeface="Arial" panose="020B0604020202020204" pitchFamily="34" charset="0"/>
                <a:cs typeface="Arial" panose="020B0604020202020204" pitchFamily="34" charset="0"/>
              </a:rPr>
              <a:t>usermod</a:t>
            </a:r>
            <a:r>
              <a:rPr lang="en-US" sz="2000" dirty="0">
                <a:latin typeface="Arial" panose="020B0604020202020204" pitchFamily="34" charset="0"/>
                <a:cs typeface="Arial" panose="020B0604020202020204" pitchFamily="34" charset="0"/>
              </a:rPr>
              <a:t> -a -G </a:t>
            </a:r>
            <a:r>
              <a:rPr lang="en-US" sz="2000" b="1" dirty="0">
                <a:latin typeface="Arial" panose="020B0604020202020204" pitchFamily="34" charset="0"/>
                <a:cs typeface="Arial" panose="020B0604020202020204" pitchFamily="34" charset="0"/>
              </a:rPr>
              <a:t>&lt;group&gt;</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&lt;</a:t>
            </a:r>
            <a:r>
              <a:rPr lang="en-US" sz="2000" b="1" dirty="0" err="1">
                <a:latin typeface="Arial" panose="020B0604020202020204" pitchFamily="34" charset="0"/>
                <a:cs typeface="Arial" panose="020B0604020202020204" pitchFamily="34" charset="0"/>
              </a:rPr>
              <a:t>userName</a:t>
            </a:r>
            <a:r>
              <a:rPr lang="en-US" sz="2000" b="1" dirty="0">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pPr marL="0" indent="0"/>
            <a:endParaRPr lang="en-US" sz="2000" dirty="0">
              <a:latin typeface="Arial" panose="020B0604020202020204" pitchFamily="34" charset="0"/>
              <a:cs typeface="Arial" panose="020B0604020202020204" pitchFamily="34" charset="0"/>
            </a:endParaRPr>
          </a:p>
          <a:p>
            <a:pPr marL="0" indent="0"/>
            <a:endParaRPr lang="en-US" sz="2000" dirty="0" smtClean="0">
              <a:latin typeface="Arial" panose="020B0604020202020204" pitchFamily="34" charset="0"/>
              <a:cs typeface="Arial" panose="020B0604020202020204" pitchFamily="34" charset="0"/>
            </a:endParaRPr>
          </a:p>
          <a:p>
            <a:pPr marL="0" indent="0"/>
            <a:endParaRPr lang="en-US" sz="2000" dirty="0" smtClean="0">
              <a:latin typeface="Arial" panose="020B0604020202020204" pitchFamily="34" charset="0"/>
              <a:cs typeface="Arial" panose="020B0604020202020204" pitchFamily="34" charset="0"/>
            </a:endParaRPr>
          </a:p>
          <a:p>
            <a:pPr marL="0" indent="0"/>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Groupmod</a:t>
            </a:r>
            <a:r>
              <a:rPr lang="en-US" sz="2400"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With </a:t>
            </a:r>
            <a:r>
              <a:rPr lang="en-US" sz="2000" dirty="0">
                <a:latin typeface="Arial" panose="020B0604020202020204" pitchFamily="34" charset="0"/>
                <a:cs typeface="Arial" panose="020B0604020202020204" pitchFamily="34" charset="0"/>
              </a:rPr>
              <a:t>the help of </a:t>
            </a:r>
            <a:r>
              <a:rPr lang="en-US" sz="2000" dirty="0" err="1">
                <a:latin typeface="Arial" panose="020B0604020202020204" pitchFamily="34" charset="0"/>
                <a:cs typeface="Arial" panose="020B0604020202020204" pitchFamily="34" charset="0"/>
              </a:rPr>
              <a:t>groupmod</a:t>
            </a:r>
            <a:r>
              <a:rPr lang="en-US" sz="2000" dirty="0">
                <a:latin typeface="Arial" panose="020B0604020202020204" pitchFamily="34" charset="0"/>
                <a:cs typeface="Arial" panose="020B0604020202020204" pitchFamily="34" charset="0"/>
              </a:rPr>
              <a:t> command you can change the name of an already existing group</a:t>
            </a:r>
            <a:r>
              <a:rPr lang="en-US" sz="2000" dirty="0" smtClean="0">
                <a:latin typeface="Arial" panose="020B0604020202020204" pitchFamily="34" charset="0"/>
                <a:cs typeface="Arial" panose="020B0604020202020204" pitchFamily="34" charset="0"/>
              </a:rPr>
              <a:t>.                                                                                                      syntax : </a:t>
            </a:r>
            <a:r>
              <a:rPr lang="en-IN" sz="2000" dirty="0" err="1">
                <a:latin typeface="Arial" panose="020B0604020202020204" pitchFamily="34" charset="0"/>
                <a:cs typeface="Arial" panose="020B0604020202020204" pitchFamily="34" charset="0"/>
              </a:rPr>
              <a:t>groupmod</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&lt;</a:t>
            </a:r>
            <a:r>
              <a:rPr lang="en-IN" sz="2000" b="1" dirty="0" err="1">
                <a:latin typeface="Arial" panose="020B0604020202020204" pitchFamily="34" charset="0"/>
                <a:cs typeface="Arial" panose="020B0604020202020204" pitchFamily="34" charset="0"/>
              </a:rPr>
              <a:t>newGroup</a:t>
            </a:r>
            <a:r>
              <a:rPr lang="en-IN" sz="2000" b="1" dirty="0">
                <a:latin typeface="Arial" panose="020B0604020202020204" pitchFamily="34" charset="0"/>
                <a:cs typeface="Arial" panose="020B0604020202020204" pitchFamily="34" charset="0"/>
              </a:rPr>
              <a:t>&gt;</a:t>
            </a:r>
            <a:r>
              <a:rPr lang="en-IN" sz="2000" dirty="0">
                <a:latin typeface="Arial" panose="020B0604020202020204" pitchFamily="34" charset="0"/>
                <a:cs typeface="Arial" panose="020B0604020202020204" pitchFamily="34" charset="0"/>
              </a:rPr>
              <a:t> </a:t>
            </a:r>
            <a:r>
              <a:rPr lang="en-IN" dirty="0"/>
              <a:t> </a:t>
            </a:r>
            <a:r>
              <a:rPr lang="en-IN" sz="18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&lt;</a:t>
            </a:r>
            <a:r>
              <a:rPr lang="en-IN" sz="2000" b="1" dirty="0" err="1">
                <a:latin typeface="Arial" panose="020B0604020202020204" pitchFamily="34" charset="0"/>
                <a:cs typeface="Arial" panose="020B0604020202020204" pitchFamily="34" charset="0"/>
              </a:rPr>
              <a:t>oldGroup</a:t>
            </a:r>
            <a:r>
              <a:rPr lang="en-IN" sz="2000" b="1" dirty="0">
                <a:latin typeface="Arial" panose="020B0604020202020204" pitchFamily="34" charset="0"/>
                <a:cs typeface="Arial" panose="020B0604020202020204" pitchFamily="34" charset="0"/>
              </a:rPr>
              <a:t>&gt;</a:t>
            </a:r>
            <a:endParaRPr lang="en-IN" sz="2000" dirty="0">
              <a:latin typeface="Arial" panose="020B0604020202020204" pitchFamily="34" charset="0"/>
              <a:cs typeface="Arial" panose="020B0604020202020204" pitchFamily="34" charset="0"/>
            </a:endParaRPr>
          </a:p>
          <a:p>
            <a:pPr marL="0" indent="0"/>
            <a:endParaRPr lang="en-US" dirty="0"/>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 </a:t>
            </a:r>
          </a:p>
          <a:p>
            <a:pPr marL="0" indent="0"/>
            <a:endParaRPr lang="en-IN" dirty="0"/>
          </a:p>
        </p:txBody>
      </p:sp>
      <p:pic>
        <p:nvPicPr>
          <p:cNvPr id="4" name="Picture 3"/>
          <p:cNvPicPr>
            <a:picLocks noChangeAspect="1"/>
          </p:cNvPicPr>
          <p:nvPr/>
        </p:nvPicPr>
        <p:blipFill>
          <a:blip r:embed="rId2"/>
          <a:stretch>
            <a:fillRect/>
          </a:stretch>
        </p:blipFill>
        <p:spPr>
          <a:xfrm>
            <a:off x="766913" y="1842682"/>
            <a:ext cx="10074513" cy="1402202"/>
          </a:xfrm>
          <a:prstGeom prst="rect">
            <a:avLst/>
          </a:prstGeom>
        </p:spPr>
      </p:pic>
      <p:pic>
        <p:nvPicPr>
          <p:cNvPr id="6" name="Picture 5"/>
          <p:cNvPicPr>
            <a:picLocks noChangeAspect="1"/>
          </p:cNvPicPr>
          <p:nvPr/>
        </p:nvPicPr>
        <p:blipFill>
          <a:blip r:embed="rId3"/>
          <a:stretch>
            <a:fillRect/>
          </a:stretch>
        </p:blipFill>
        <p:spPr>
          <a:xfrm>
            <a:off x="766913" y="4886721"/>
            <a:ext cx="10074513" cy="1150720"/>
          </a:xfrm>
          <a:prstGeom prst="rect">
            <a:avLst/>
          </a:prstGeom>
        </p:spPr>
      </p:pic>
    </p:spTree>
    <p:extLst>
      <p:ext uri="{BB962C8B-B14F-4D97-AF65-F5344CB8AC3E}">
        <p14:creationId xmlns:p14="http://schemas.microsoft.com/office/powerpoint/2010/main" val="3026839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4749" y="924128"/>
            <a:ext cx="10880173" cy="5036934"/>
          </a:xfrm>
        </p:spPr>
        <p:txBody>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Groupdel</a:t>
            </a:r>
            <a:r>
              <a:rPr lang="en-US" sz="2400" b="1"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command </a:t>
            </a:r>
            <a:r>
              <a:rPr lang="en-US" sz="2000" dirty="0" err="1">
                <a:latin typeface="Arial" panose="020B0604020202020204" pitchFamily="34" charset="0"/>
                <a:cs typeface="Arial" panose="020B0604020202020204" pitchFamily="34" charset="0"/>
              </a:rPr>
              <a:t>groupdel</a:t>
            </a:r>
            <a:r>
              <a:rPr lang="en-US" sz="2000" dirty="0">
                <a:latin typeface="Arial" panose="020B0604020202020204" pitchFamily="34" charset="0"/>
                <a:cs typeface="Arial" panose="020B0604020202020204" pitchFamily="34" charset="0"/>
              </a:rPr>
              <a:t> will delete a group permanently from the system</a:t>
            </a:r>
            <a:r>
              <a:rPr lang="en-US" dirty="0" smtClean="0"/>
              <a:t>. </a:t>
            </a:r>
            <a:r>
              <a:rPr lang="en-US" sz="2000" dirty="0" smtClean="0">
                <a:latin typeface="Arial" panose="020B0604020202020204" pitchFamily="34" charset="0"/>
                <a:cs typeface="Arial" panose="020B0604020202020204" pitchFamily="34" charset="0"/>
              </a:rPr>
              <a:t>Syntax : </a:t>
            </a:r>
            <a:r>
              <a:rPr lang="en-IN" sz="2000" dirty="0" err="1">
                <a:latin typeface="Arial" panose="020B0604020202020204" pitchFamily="34" charset="0"/>
                <a:cs typeface="Arial" panose="020B0604020202020204" pitchFamily="34" charset="0"/>
              </a:rPr>
              <a:t>groupdel</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&lt;group&gt;</a:t>
            </a:r>
            <a:r>
              <a:rPr lang="en-IN" dirty="0"/>
              <a: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0" indent="0"/>
            <a:endParaRPr lang="en-US" dirty="0" smtClean="0"/>
          </a:p>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Getent</a:t>
            </a:r>
            <a:r>
              <a:rPr lang="en-US" sz="2400" b="1"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Many </a:t>
            </a:r>
            <a:r>
              <a:rPr lang="en-US" sz="2000" dirty="0">
                <a:latin typeface="Arial" panose="020B0604020202020204" pitchFamily="34" charset="0"/>
                <a:cs typeface="Arial" panose="020B0604020202020204" pitchFamily="34" charset="0"/>
              </a:rPr>
              <a:t>groups exist in Linux; these groups can be user-defined as well as pre-defined. We can list all the available groups by using </a:t>
            </a:r>
            <a:r>
              <a:rPr lang="en-US" sz="2000" dirty="0" err="1">
                <a:latin typeface="Arial" panose="020B0604020202020204" pitchFamily="34" charset="0"/>
                <a:cs typeface="Arial" panose="020B0604020202020204" pitchFamily="34" charset="0"/>
              </a:rPr>
              <a:t>getent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command.                           Syntax : </a:t>
            </a:r>
            <a:r>
              <a:rPr lang="en-US" sz="2000" dirty="0" err="1" smtClean="0">
                <a:latin typeface="Arial" panose="020B0604020202020204" pitchFamily="34" charset="0"/>
                <a:cs typeface="Arial" panose="020B0604020202020204" pitchFamily="34" charset="0"/>
              </a:rPr>
              <a:t>getent</a:t>
            </a:r>
            <a:r>
              <a:rPr lang="en-US" sz="2000" dirty="0">
                <a:latin typeface="Arial" panose="020B0604020202020204" pitchFamily="34" charset="0"/>
                <a:cs typeface="Arial" panose="020B0604020202020204" pitchFamily="34" charset="0"/>
              </a:rPr>
              <a:t> group </a:t>
            </a:r>
            <a:r>
              <a:rPr lang="en-US" dirty="0"/>
              <a: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1018613" y="1700240"/>
            <a:ext cx="9584536" cy="1508891"/>
          </a:xfrm>
          <a:prstGeom prst="rect">
            <a:avLst/>
          </a:prstGeom>
        </p:spPr>
      </p:pic>
      <p:pic>
        <p:nvPicPr>
          <p:cNvPr id="5" name="Picture 4"/>
          <p:cNvPicPr>
            <a:picLocks noChangeAspect="1"/>
          </p:cNvPicPr>
          <p:nvPr/>
        </p:nvPicPr>
        <p:blipFill>
          <a:blip r:embed="rId3"/>
          <a:stretch>
            <a:fillRect/>
          </a:stretch>
        </p:blipFill>
        <p:spPr>
          <a:xfrm>
            <a:off x="1018613" y="4435812"/>
            <a:ext cx="9584536" cy="1747179"/>
          </a:xfrm>
          <a:prstGeom prst="rect">
            <a:avLst/>
          </a:prstGeom>
        </p:spPr>
      </p:pic>
    </p:spTree>
    <p:extLst>
      <p:ext uri="{BB962C8B-B14F-4D97-AF65-F5344CB8AC3E}">
        <p14:creationId xmlns:p14="http://schemas.microsoft.com/office/powerpoint/2010/main" val="25390234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4253" y="1725736"/>
            <a:ext cx="9993745" cy="4553526"/>
          </a:xfrm>
          <a:prstGeom prst="rect">
            <a:avLst/>
          </a:prstGeom>
        </p:spPr>
      </p:pic>
      <p:sp>
        <p:nvSpPr>
          <p:cNvPr id="6" name="TextBox 5"/>
          <p:cNvSpPr txBox="1"/>
          <p:nvPr/>
        </p:nvSpPr>
        <p:spPr>
          <a:xfrm>
            <a:off x="157018" y="840509"/>
            <a:ext cx="9448800" cy="707886"/>
          </a:xfrm>
          <a:prstGeom prst="rect">
            <a:avLst/>
          </a:prstGeom>
          <a:noFill/>
        </p:spPr>
        <p:txBody>
          <a:bodyPr wrap="square" rtlCol="0">
            <a:spAutoFit/>
          </a:bodyPr>
          <a:lstStyle/>
          <a:p>
            <a:r>
              <a:rPr lang="en-US" sz="4000" b="1" dirty="0" smtClean="0">
                <a:latin typeface="Arial" panose="020B0604020202020204" pitchFamily="34" charset="0"/>
                <a:cs typeface="Arial" panose="020B0604020202020204" pitchFamily="34" charset="0"/>
              </a:rPr>
              <a:t>Different types of operating systems</a:t>
            </a:r>
            <a:endParaRPr lang="en-IN"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35050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295" y="992221"/>
            <a:ext cx="10899628" cy="4968841"/>
          </a:xfrm>
        </p:spPr>
        <p:txBody>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Remove a User from </a:t>
            </a:r>
            <a:r>
              <a:rPr lang="en-US" sz="2400" b="1" dirty="0" smtClean="0">
                <a:latin typeface="Arial" panose="020B0604020202020204" pitchFamily="34" charset="0"/>
                <a:cs typeface="Arial" panose="020B0604020202020204" pitchFamily="34" charset="0"/>
              </a:rPr>
              <a:t>Group : </a:t>
            </a: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Linux system allows us to remove a user from a group. To remove a user from a </a:t>
            </a:r>
            <a:r>
              <a:rPr lang="en-US" sz="2000" dirty="0" smtClean="0">
                <a:latin typeface="Arial" panose="020B0604020202020204" pitchFamily="34" charset="0"/>
                <a:cs typeface="Arial" panose="020B0604020202020204" pitchFamily="34" charset="0"/>
              </a:rPr>
              <a:t>group</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syntax : </a:t>
            </a:r>
            <a:r>
              <a:rPr lang="en-US" sz="2000" dirty="0" err="1" smtClean="0">
                <a:latin typeface="Arial" panose="020B0604020202020204" pitchFamily="34" charset="0"/>
                <a:cs typeface="Arial" panose="020B0604020202020204" pitchFamily="34" charset="0"/>
              </a:rPr>
              <a:t>gpasswd</a:t>
            </a:r>
            <a:r>
              <a:rPr lang="en-US" sz="2000" dirty="0">
                <a:latin typeface="Arial" panose="020B0604020202020204" pitchFamily="34" charset="0"/>
                <a:cs typeface="Arial" panose="020B0604020202020204" pitchFamily="34" charset="0"/>
              </a:rPr>
              <a:t> -d </a:t>
            </a:r>
            <a:r>
              <a:rPr lang="en-US" sz="2000" dirty="0" smtClean="0">
                <a:latin typeface="Arial" panose="020B0604020202020204" pitchFamily="34" charset="0"/>
                <a:cs typeface="Arial" panose="020B0604020202020204" pitchFamily="34" charset="0"/>
              </a:rPr>
              <a:t>&lt;user-name&gt;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&lt;Group-name&gt;</a:t>
            </a:r>
          </a:p>
          <a:p>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
            </a:r>
            <a:br>
              <a:rPr lang="en-US" sz="2000" dirty="0">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48776" y="2366538"/>
            <a:ext cx="10257488" cy="1125692"/>
          </a:xfrm>
          <a:prstGeom prst="rect">
            <a:avLst/>
          </a:prstGeom>
        </p:spPr>
      </p:pic>
    </p:spTree>
    <p:extLst>
      <p:ext uri="{BB962C8B-B14F-4D97-AF65-F5344CB8AC3E}">
        <p14:creationId xmlns:p14="http://schemas.microsoft.com/office/powerpoint/2010/main" val="9234312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018" y="1154545"/>
            <a:ext cx="10759904" cy="4806517"/>
          </a:xfrm>
        </p:spPr>
        <p:txBody>
          <a:bodyPr/>
          <a:lstStyle/>
          <a:p>
            <a:pPr marL="285750" indent="-285750">
              <a:buFont typeface="Arial" panose="020B0604020202020204" pitchFamily="34" charset="0"/>
              <a:buChar char="•"/>
            </a:pPr>
            <a:r>
              <a:rPr lang="en-IN" sz="2400" b="1" dirty="0" smtClean="0">
                <a:latin typeface="Arial" panose="020B0604020202020204" pitchFamily="34" charset="0"/>
                <a:cs typeface="Arial" panose="020B0604020202020204" pitchFamily="34" charset="0"/>
              </a:rPr>
              <a:t>Id :</a:t>
            </a:r>
            <a:r>
              <a:rPr lang="en-IN" dirty="0" smtClean="0"/>
              <a:t> </a:t>
            </a:r>
            <a:r>
              <a:rPr lang="en-IN" sz="2400" dirty="0" smtClean="0">
                <a:latin typeface="Arial" panose="020B0604020202020204" pitchFamily="34" charset="0"/>
                <a:cs typeface="Arial" panose="020B0604020202020204" pitchFamily="34" charset="0"/>
              </a:rPr>
              <a:t>Information about user-</a:t>
            </a:r>
            <a:r>
              <a:rPr lang="en-IN" sz="2400" dirty="0" err="1" smtClean="0">
                <a:latin typeface="Arial" panose="020B0604020202020204" pitchFamily="34" charset="0"/>
                <a:cs typeface="Arial" panose="020B0604020202020204" pitchFamily="34" charset="0"/>
              </a:rPr>
              <a:t>id,group</a:t>
            </a:r>
            <a:r>
              <a:rPr lang="en-IN" sz="2400" dirty="0" smtClean="0">
                <a:latin typeface="Arial" panose="020B0604020202020204" pitchFamily="34" charset="0"/>
                <a:cs typeface="Arial" panose="020B0604020202020204" pitchFamily="34" charset="0"/>
              </a:rPr>
              <a:t>-id</a:t>
            </a:r>
            <a:r>
              <a:rPr lang="en-IN" dirty="0" smtClean="0"/>
              <a:t>.</a:t>
            </a:r>
          </a:p>
          <a:p>
            <a:pPr marL="0" indent="0"/>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sz="2400" b="1" dirty="0" smtClean="0">
                <a:latin typeface="Arial" panose="020B0604020202020204" pitchFamily="34" charset="0"/>
                <a:cs typeface="Arial" panose="020B0604020202020204" pitchFamily="34" charset="0"/>
              </a:rPr>
              <a:t>Id –u : </a:t>
            </a:r>
            <a:r>
              <a:rPr lang="en-IN" sz="2400" dirty="0" smtClean="0">
                <a:latin typeface="Arial" panose="020B0604020202020204" pitchFamily="34" charset="0"/>
                <a:cs typeface="Arial" panose="020B0604020202020204" pitchFamily="34" charset="0"/>
              </a:rPr>
              <a:t>To know about user-id.</a:t>
            </a:r>
            <a:endParaRPr lang="en-IN"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87099" y="1742232"/>
            <a:ext cx="9653192" cy="1815571"/>
          </a:xfrm>
          <a:prstGeom prst="rect">
            <a:avLst/>
          </a:prstGeom>
        </p:spPr>
      </p:pic>
      <p:pic>
        <p:nvPicPr>
          <p:cNvPr id="5" name="Picture 4"/>
          <p:cNvPicPr>
            <a:picLocks noChangeAspect="1"/>
          </p:cNvPicPr>
          <p:nvPr/>
        </p:nvPicPr>
        <p:blipFill>
          <a:blip r:embed="rId3"/>
          <a:stretch>
            <a:fillRect/>
          </a:stretch>
        </p:blipFill>
        <p:spPr>
          <a:xfrm>
            <a:off x="987099" y="4323958"/>
            <a:ext cx="9653192" cy="1762805"/>
          </a:xfrm>
          <a:prstGeom prst="rect">
            <a:avLst/>
          </a:prstGeom>
        </p:spPr>
      </p:pic>
    </p:spTree>
    <p:extLst>
      <p:ext uri="{BB962C8B-B14F-4D97-AF65-F5344CB8AC3E}">
        <p14:creationId xmlns:p14="http://schemas.microsoft.com/office/powerpoint/2010/main" val="4114866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018" y="1080655"/>
            <a:ext cx="10759904" cy="4880407"/>
          </a:xfrm>
        </p:spPr>
        <p:txBody>
          <a:bodyPr/>
          <a:lstStyle/>
          <a:p>
            <a:pPr marL="285750" indent="-285750">
              <a:buFont typeface="Arial" panose="020B0604020202020204" pitchFamily="34" charset="0"/>
              <a:buChar char="•"/>
            </a:pPr>
            <a:r>
              <a:rPr lang="en-IN" sz="2400" b="1" dirty="0" smtClean="0">
                <a:latin typeface="Arial" panose="020B0604020202020204" pitchFamily="34" charset="0"/>
                <a:cs typeface="Arial" panose="020B0604020202020204" pitchFamily="34" charset="0"/>
              </a:rPr>
              <a:t>Id –g : </a:t>
            </a:r>
            <a:r>
              <a:rPr lang="en-IN" sz="2400" dirty="0" smtClean="0">
                <a:latin typeface="Arial" panose="020B0604020202020204" pitchFamily="34" charset="0"/>
                <a:cs typeface="Arial" panose="020B0604020202020204" pitchFamily="34" charset="0"/>
              </a:rPr>
              <a:t>To know about group-id.</a:t>
            </a:r>
          </a:p>
          <a:p>
            <a:pPr marL="285750" indent="-28575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400" b="1" dirty="0" smtClean="0">
                <a:solidFill>
                  <a:schemeClr val="tx1"/>
                </a:solidFill>
                <a:latin typeface="Arial" panose="020B0604020202020204" pitchFamily="34" charset="0"/>
                <a:cs typeface="Arial" panose="020B0604020202020204" pitchFamily="34" charset="0"/>
              </a:rPr>
              <a:t>Id –G : </a:t>
            </a:r>
            <a:r>
              <a:rPr lang="en-IN" sz="2400" dirty="0" smtClean="0">
                <a:latin typeface="Arial" panose="020B0604020202020204" pitchFamily="34" charset="0"/>
                <a:cs typeface="Arial" panose="020B0604020202020204" pitchFamily="34" charset="0"/>
              </a:rPr>
              <a:t>To know about all the group-Id.</a:t>
            </a:r>
            <a:endParaRPr lang="en-IN"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15656" y="1743203"/>
            <a:ext cx="9559980" cy="1544942"/>
          </a:xfrm>
          <a:prstGeom prst="rect">
            <a:avLst/>
          </a:prstGeom>
        </p:spPr>
      </p:pic>
      <p:pic>
        <p:nvPicPr>
          <p:cNvPr id="5" name="Picture 4"/>
          <p:cNvPicPr>
            <a:picLocks noChangeAspect="1"/>
          </p:cNvPicPr>
          <p:nvPr/>
        </p:nvPicPr>
        <p:blipFill>
          <a:blip r:embed="rId3"/>
          <a:stretch>
            <a:fillRect/>
          </a:stretch>
        </p:blipFill>
        <p:spPr>
          <a:xfrm>
            <a:off x="1015655" y="4193309"/>
            <a:ext cx="9559981" cy="1580501"/>
          </a:xfrm>
          <a:prstGeom prst="rect">
            <a:avLst/>
          </a:prstGeom>
        </p:spPr>
      </p:pic>
    </p:spTree>
    <p:extLst>
      <p:ext uri="{BB962C8B-B14F-4D97-AF65-F5344CB8AC3E}">
        <p14:creationId xmlns:p14="http://schemas.microsoft.com/office/powerpoint/2010/main" val="2585367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537" y="243162"/>
            <a:ext cx="10863385" cy="1019175"/>
          </a:xfrm>
        </p:spPr>
        <p:txBody>
          <a:bodyPr/>
          <a:lstStyle/>
          <a:p>
            <a:r>
              <a:rPr lang="en-US" sz="4000" dirty="0" smtClean="0">
                <a:latin typeface="Arial" panose="020B0604020202020204" pitchFamily="34" charset="0"/>
                <a:cs typeface="Arial" panose="020B0604020202020204" pitchFamily="34" charset="0"/>
              </a:rPr>
              <a:t>File management</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3489" y="1184515"/>
            <a:ext cx="10861433" cy="4406896"/>
          </a:xfrm>
        </p:spPr>
        <p:txBody>
          <a:bodyPr/>
          <a:lstStyle/>
          <a:p>
            <a:r>
              <a:rPr lang="en-US" sz="2000" dirty="0">
                <a:latin typeface="Arial" panose="020B0604020202020204" pitchFamily="34" charset="0"/>
                <a:cs typeface="Arial" panose="020B0604020202020204" pitchFamily="34" charset="0"/>
              </a:rPr>
              <a:t>A directory is a file the solo job of which is to store the file names and the related information. All the files, whether ordinary, special, or directory, are contained in directories</a:t>
            </a:r>
            <a:r>
              <a:rPr lang="en-US" sz="2000" dirty="0" smtClean="0">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342417" y="2653523"/>
            <a:ext cx="8725711" cy="3076068"/>
          </a:xfrm>
          <a:prstGeom prst="rect">
            <a:avLst/>
          </a:prstGeom>
        </p:spPr>
      </p:pic>
    </p:spTree>
    <p:extLst>
      <p:ext uri="{BB962C8B-B14F-4D97-AF65-F5344CB8AC3E}">
        <p14:creationId xmlns:p14="http://schemas.microsoft.com/office/powerpoint/2010/main" val="14190988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0365" y="1034473"/>
            <a:ext cx="10824558" cy="4926589"/>
          </a:xfrm>
        </p:spPr>
        <p:txBody>
          <a:bodyPr/>
          <a:lstStyle/>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/bin : </a:t>
            </a: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'/bin' directory contains user binaries, executable files, Linux commands that are used in single user mode, and common commands that are used by all the users, like cat, </a:t>
            </a:r>
            <a:r>
              <a:rPr lang="en-US" sz="2000" dirty="0" err="1">
                <a:latin typeface="Arial" panose="020B0604020202020204" pitchFamily="34" charset="0"/>
                <a:cs typeface="Arial" panose="020B0604020202020204" pitchFamily="34" charset="0"/>
              </a:rPr>
              <a:t>cp</a:t>
            </a:r>
            <a:r>
              <a:rPr lang="en-US" sz="2000" dirty="0">
                <a:latin typeface="Arial" panose="020B0604020202020204" pitchFamily="34" charset="0"/>
                <a:cs typeface="Arial" panose="020B0604020202020204" pitchFamily="34" charset="0"/>
              </a:rPr>
              <a:t>, cd, ls, etc.</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558368" y="2450392"/>
            <a:ext cx="8908552" cy="3010161"/>
          </a:xfrm>
          <a:prstGeom prst="rect">
            <a:avLst/>
          </a:prstGeom>
        </p:spPr>
      </p:pic>
    </p:spTree>
    <p:extLst>
      <p:ext uri="{BB962C8B-B14F-4D97-AF65-F5344CB8AC3E}">
        <p14:creationId xmlns:p14="http://schemas.microsoft.com/office/powerpoint/2010/main" val="1216657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056" y="997527"/>
            <a:ext cx="10916922" cy="4206153"/>
          </a:xfrm>
        </p:spPr>
        <p:txBody>
          <a:bodyPr/>
          <a:lstStyle/>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a:t>
            </a:r>
            <a:r>
              <a:rPr lang="en-US" sz="2400" b="1" dirty="0" err="1" smtClean="0">
                <a:latin typeface="Arial" panose="020B0604020202020204" pitchFamily="34" charset="0"/>
                <a:cs typeface="Arial" panose="020B0604020202020204" pitchFamily="34" charset="0"/>
              </a:rPr>
              <a:t>etc</a:t>
            </a:r>
            <a:r>
              <a:rPr lang="en-US" sz="2400" b="1" dirty="0" smtClean="0">
                <a:latin typeface="Arial" panose="020B0604020202020204" pitchFamily="34" charset="0"/>
                <a:cs typeface="Arial" panose="020B0604020202020204" pitchFamily="34" charset="0"/>
              </a:rPr>
              <a:t> : </a:t>
            </a: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etc</a:t>
            </a:r>
            <a:r>
              <a:rPr lang="en-US" sz="2000" dirty="0">
                <a:latin typeface="Arial" panose="020B0604020202020204" pitchFamily="34" charset="0"/>
                <a:cs typeface="Arial" panose="020B0604020202020204" pitchFamily="34" charset="0"/>
              </a:rPr>
              <a:t> (et-see) directory is where a Linux system's configuration files live</a:t>
            </a:r>
            <a:r>
              <a:rPr lang="en-US" sz="2000" dirty="0" smtClean="0">
                <a:latin typeface="Arial" panose="020B060402020202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pPr marL="0" indent="0"/>
            <a:endParaRPr lang="en-US" sz="2400" dirty="0">
              <a:latin typeface="Arial" panose="020B0604020202020204" pitchFamily="34" charset="0"/>
              <a:cs typeface="Arial" panose="020B0604020202020204" pitchFamily="34" charset="0"/>
            </a:endParaRPr>
          </a:p>
          <a:p>
            <a:pPr marL="0" indent="0"/>
            <a:r>
              <a:rPr lang="en-US" sz="2400" dirty="0">
                <a:latin typeface="Arial" panose="020B0604020202020204" pitchFamily="34" charset="0"/>
                <a:cs typeface="Arial" panose="020B0604020202020204" pitchFamily="34" charset="0"/>
              </a:rPr>
              <a:t> </a:t>
            </a:r>
            <a:endParaRPr lang="en-IN"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400" b="1" dirty="0" smtClean="0">
                <a:latin typeface="Arial" panose="020B0604020202020204" pitchFamily="34" charset="0"/>
                <a:cs typeface="Arial" panose="020B0604020202020204" pitchFamily="34" charset="0"/>
              </a:rPr>
              <a:t>/</a:t>
            </a:r>
            <a:r>
              <a:rPr lang="en-IN" sz="2400" b="1" dirty="0" err="1" smtClean="0">
                <a:latin typeface="Arial" panose="020B0604020202020204" pitchFamily="34" charset="0"/>
                <a:cs typeface="Arial" panose="020B0604020202020204" pitchFamily="34" charset="0"/>
              </a:rPr>
              <a:t>etc</a:t>
            </a:r>
            <a:r>
              <a:rPr lang="en-IN" sz="2400" b="1" dirty="0" smtClean="0">
                <a:latin typeface="Arial" panose="020B0604020202020204" pitchFamily="34" charset="0"/>
                <a:cs typeface="Arial" panose="020B0604020202020204" pitchFamily="34" charset="0"/>
              </a:rPr>
              <a:t>/shells </a:t>
            </a:r>
            <a:r>
              <a:rPr lang="en-IN" sz="2400" dirty="0" smtClean="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To know details about shells.</a:t>
            </a:r>
            <a:endParaRPr lang="en-IN"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91540" y="4439208"/>
            <a:ext cx="8743585" cy="1832284"/>
          </a:xfrm>
          <a:prstGeom prst="rect">
            <a:avLst/>
          </a:prstGeom>
        </p:spPr>
      </p:pic>
      <p:pic>
        <p:nvPicPr>
          <p:cNvPr id="5" name="Picture 4"/>
          <p:cNvPicPr>
            <a:picLocks noChangeAspect="1"/>
          </p:cNvPicPr>
          <p:nvPr/>
        </p:nvPicPr>
        <p:blipFill>
          <a:blip r:embed="rId3"/>
          <a:stretch>
            <a:fillRect/>
          </a:stretch>
        </p:blipFill>
        <p:spPr>
          <a:xfrm>
            <a:off x="991540" y="1546337"/>
            <a:ext cx="8743585" cy="1983843"/>
          </a:xfrm>
          <a:prstGeom prst="rect">
            <a:avLst/>
          </a:prstGeom>
        </p:spPr>
      </p:pic>
    </p:spTree>
    <p:extLst>
      <p:ext uri="{BB962C8B-B14F-4D97-AF65-F5344CB8AC3E}">
        <p14:creationId xmlns:p14="http://schemas.microsoft.com/office/powerpoint/2010/main" val="996082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819" y="840509"/>
            <a:ext cx="10750668" cy="5055898"/>
          </a:xfrm>
        </p:spPr>
        <p:txBody>
          <a:bodyPr/>
          <a:lstStyle/>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/home : </a:t>
            </a: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Linux home directory is </a:t>
            </a:r>
            <a:r>
              <a:rPr lang="en-US" sz="2000" b="1" dirty="0">
                <a:latin typeface="Arial" panose="020B0604020202020204" pitchFamily="34" charset="0"/>
                <a:cs typeface="Arial" panose="020B0604020202020204" pitchFamily="34" charset="0"/>
              </a:rPr>
              <a:t>a directory for a particular user of the system and consists of individual files</a:t>
            </a:r>
            <a:r>
              <a:rPr lang="en-US" sz="2000" dirty="0">
                <a:latin typeface="Arial" panose="020B0604020202020204" pitchFamily="34" charset="0"/>
                <a:cs typeface="Arial" panose="020B0604020202020204" pitchFamily="34" charset="0"/>
              </a:rPr>
              <a:t>. It is also referred to as the login directory. This is the first place that occurs after logging into a Linux system. It is automatically created as "/home" for each user in the directory</a:t>
            </a:r>
            <a:r>
              <a:rPr lang="en-US" sz="20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0" indent="0"/>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928283" y="3147520"/>
            <a:ext cx="8016807" cy="1196444"/>
          </a:xfrm>
          <a:prstGeom prst="rect">
            <a:avLst/>
          </a:prstGeom>
        </p:spPr>
      </p:pic>
      <p:sp>
        <p:nvSpPr>
          <p:cNvPr id="5" name="Rectangle 4"/>
          <p:cNvSpPr/>
          <p:nvPr/>
        </p:nvSpPr>
        <p:spPr bwMode="auto">
          <a:xfrm>
            <a:off x="2826329" y="3401520"/>
            <a:ext cx="1375862" cy="295563"/>
          </a:xfrm>
          <a:prstGeom prst="rect">
            <a:avLst/>
          </a:prstGeom>
          <a:noFill/>
          <a:ln w="571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6" name="Left Arrow 5"/>
          <p:cNvSpPr/>
          <p:nvPr/>
        </p:nvSpPr>
        <p:spPr bwMode="auto">
          <a:xfrm>
            <a:off x="1976582" y="3351588"/>
            <a:ext cx="684304" cy="304801"/>
          </a:xfrm>
          <a:prstGeom prst="lef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7" name="TextBox 6"/>
          <p:cNvSpPr txBox="1"/>
          <p:nvPr/>
        </p:nvSpPr>
        <p:spPr>
          <a:xfrm>
            <a:off x="202846" y="3040230"/>
            <a:ext cx="1930401" cy="1200329"/>
          </a:xfrm>
          <a:prstGeom prst="rect">
            <a:avLst/>
          </a:prstGeom>
          <a:noFill/>
        </p:spPr>
        <p:txBody>
          <a:bodyPr wrap="square" rtlCol="0">
            <a:spAutoFit/>
          </a:bodyPr>
          <a:lstStyle/>
          <a:p>
            <a:r>
              <a:rPr lang="en-IN" sz="2400" dirty="0" smtClean="0">
                <a:latin typeface="Arial" panose="020B0604020202020204" pitchFamily="34" charset="0"/>
                <a:cs typeface="Arial" panose="020B0604020202020204" pitchFamily="34" charset="0"/>
              </a:rPr>
              <a:t>This is </a:t>
            </a:r>
            <a:r>
              <a:rPr lang="en-IN" sz="2400" dirty="0" smtClean="0">
                <a:latin typeface="Arial" panose="020B0604020202020204" pitchFamily="34" charset="0"/>
                <a:cs typeface="Arial" panose="020B0604020202020204" pitchFamily="34" charset="0"/>
              </a:rPr>
              <a:t>file </a:t>
            </a:r>
            <a:r>
              <a:rPr lang="en-IN" sz="2400" dirty="0" smtClean="0">
                <a:latin typeface="Arial" panose="020B0604020202020204" pitchFamily="34" charset="0"/>
                <a:cs typeface="Arial" panose="020B0604020202020204" pitchFamily="34" charset="0"/>
              </a:rPr>
              <a:t>is by default present.</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7772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1055" y="1126836"/>
            <a:ext cx="10898909" cy="1384995"/>
          </a:xfrm>
          <a:prstGeom prst="rect">
            <a:avLst/>
          </a:prstGeom>
        </p:spPr>
        <p:txBody>
          <a:bodyPr wrap="square">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a:t>
            </a:r>
            <a:r>
              <a:rPr lang="en-US" sz="2400" b="1" dirty="0" err="1">
                <a:latin typeface="Arial" panose="020B0604020202020204" pitchFamily="34" charset="0"/>
                <a:cs typeface="Arial" panose="020B0604020202020204" pitchFamily="34" charset="0"/>
              </a:rPr>
              <a:t>tmp</a:t>
            </a:r>
            <a:r>
              <a:rPr lang="en-US" sz="2400" b="1" dirty="0">
                <a:latin typeface="Arial" panose="020B0604020202020204" pitchFamily="34" charset="0"/>
                <a:cs typeface="Arial" panose="020B0604020202020204" pitchFamily="34" charset="0"/>
              </a:rPr>
              <a:t> : </a:t>
            </a:r>
            <a:r>
              <a:rPr lang="en-US" sz="2400" b="1" dirty="0">
                <a:cs typeface="Arial" panose="020B0604020202020204" pitchFamily="34" charset="0"/>
              </a:rPr>
              <a:t> </a:t>
            </a:r>
            <a:r>
              <a:rPr lang="en-US" sz="2000" dirty="0">
                <a:latin typeface="Arial" panose="020B0604020202020204" pitchFamily="34" charset="0"/>
                <a:cs typeface="Arial" panose="020B0604020202020204" pitchFamily="34" charset="0"/>
              </a:rPr>
              <a:t>Web servers have a directory named /</a:t>
            </a:r>
            <a:r>
              <a:rPr lang="en-US" sz="2000" dirty="0" err="1">
                <a:latin typeface="Arial" panose="020B0604020202020204" pitchFamily="34" charset="0"/>
                <a:cs typeface="Arial" panose="020B0604020202020204" pitchFamily="34" charset="0"/>
              </a:rPr>
              <a:t>tmp</a:t>
            </a:r>
            <a:r>
              <a:rPr lang="en-US" sz="2000" dirty="0">
                <a:latin typeface="Arial" panose="020B0604020202020204" pitchFamily="34" charset="0"/>
                <a:cs typeface="Arial" panose="020B0604020202020204" pitchFamily="34" charset="0"/>
              </a:rPr>
              <a:t> used </a:t>
            </a:r>
            <a:r>
              <a:rPr lang="en-US" sz="2000" b="1" dirty="0">
                <a:latin typeface="Arial" panose="020B0604020202020204" pitchFamily="34" charset="0"/>
                <a:cs typeface="Arial" panose="020B0604020202020204" pitchFamily="34" charset="0"/>
              </a:rPr>
              <a:t>to store temporary files</a:t>
            </a:r>
            <a:r>
              <a:rPr lang="en-US" sz="2000" dirty="0">
                <a:latin typeface="Arial" panose="020B0604020202020204" pitchFamily="34" charset="0"/>
                <a:cs typeface="Arial" panose="020B0604020202020204" pitchFamily="34" charset="0"/>
              </a:rPr>
              <a:t>. Many programs use this /</a:t>
            </a:r>
            <a:r>
              <a:rPr lang="en-US" sz="2000" dirty="0" err="1">
                <a:latin typeface="Arial" panose="020B0604020202020204" pitchFamily="34" charset="0"/>
                <a:cs typeface="Arial" panose="020B0604020202020204" pitchFamily="34" charset="0"/>
              </a:rPr>
              <a:t>tmp</a:t>
            </a:r>
            <a:r>
              <a:rPr lang="en-US" sz="2000" dirty="0">
                <a:latin typeface="Arial" panose="020B0604020202020204" pitchFamily="34" charset="0"/>
                <a:cs typeface="Arial" panose="020B0604020202020204" pitchFamily="34" charset="0"/>
              </a:rPr>
              <a:t> directory for writing temporary data and generally remove the data when it is no longer needed. Otherwise the /</a:t>
            </a:r>
            <a:r>
              <a:rPr lang="en-US" sz="2000" dirty="0" err="1">
                <a:latin typeface="Arial" panose="020B0604020202020204" pitchFamily="34" charset="0"/>
                <a:cs typeface="Arial" panose="020B0604020202020204" pitchFamily="34" charset="0"/>
              </a:rPr>
              <a:t>tmp</a:t>
            </a:r>
            <a:r>
              <a:rPr lang="en-US" sz="2000" dirty="0">
                <a:latin typeface="Arial" panose="020B0604020202020204" pitchFamily="34" charset="0"/>
                <a:cs typeface="Arial" panose="020B0604020202020204" pitchFamily="34" charset="0"/>
              </a:rPr>
              <a:t> directory is cleared when the server restarts</a:t>
            </a:r>
            <a:r>
              <a:rPr lang="en-US" dirty="0">
                <a:latin typeface="Arial" panose="020B0604020202020204" pitchFamily="34" charset="0"/>
                <a:cs typeface="Arial" panose="020B0604020202020204" pitchFamily="34" charset="0"/>
              </a:rPr>
              <a:t>.</a:t>
            </a:r>
          </a:p>
        </p:txBody>
      </p:sp>
      <p:pic>
        <p:nvPicPr>
          <p:cNvPr id="5" name="Picture 4"/>
          <p:cNvPicPr>
            <a:picLocks noChangeAspect="1"/>
          </p:cNvPicPr>
          <p:nvPr/>
        </p:nvPicPr>
        <p:blipFill>
          <a:blip r:embed="rId2"/>
          <a:stretch>
            <a:fillRect/>
          </a:stretch>
        </p:blipFill>
        <p:spPr>
          <a:xfrm>
            <a:off x="864201" y="3030047"/>
            <a:ext cx="10112616" cy="1333616"/>
          </a:xfrm>
          <a:prstGeom prst="rect">
            <a:avLst/>
          </a:prstGeom>
        </p:spPr>
      </p:pic>
    </p:spTree>
    <p:extLst>
      <p:ext uri="{BB962C8B-B14F-4D97-AF65-F5344CB8AC3E}">
        <p14:creationId xmlns:p14="http://schemas.microsoft.com/office/powerpoint/2010/main" val="2429578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819" y="1099127"/>
            <a:ext cx="10963104" cy="4861935"/>
          </a:xfrm>
        </p:spPr>
        <p:txBody>
          <a:bodyPr/>
          <a:lstStyle/>
          <a:p>
            <a:pPr marL="285750" indent="-285750">
              <a:buFont typeface="Arial" panose="020B0604020202020204" pitchFamily="34" charset="0"/>
              <a:buChar char="•"/>
            </a:pPr>
            <a:r>
              <a:rPr lang="en-IN" sz="2400" b="1" dirty="0" smtClean="0">
                <a:latin typeface="Arial" panose="020B0604020202020204" pitchFamily="34" charset="0"/>
                <a:cs typeface="Arial" panose="020B0604020202020204" pitchFamily="34" charset="0"/>
              </a:rPr>
              <a:t>/opt : </a:t>
            </a:r>
            <a:r>
              <a:rPr lang="en-US" sz="2000" dirty="0">
                <a:latin typeface="Arial" panose="020B0604020202020204" pitchFamily="34" charset="0"/>
                <a:cs typeface="Arial" panose="020B0604020202020204" pitchFamily="34" charset="0"/>
              </a:rPr>
              <a:t>/opt as “</a:t>
            </a:r>
            <a:r>
              <a:rPr lang="en-US" sz="2000" b="1" dirty="0">
                <a:latin typeface="Arial" panose="020B0604020202020204" pitchFamily="34" charset="0"/>
                <a:cs typeface="Arial" panose="020B0604020202020204" pitchFamily="34" charset="0"/>
              </a:rPr>
              <a:t>reserved for the installation of add-on application software packages</a:t>
            </a:r>
            <a:r>
              <a:rPr lang="en-US" sz="2000" dirty="0">
                <a:latin typeface="Arial" panose="020B0604020202020204" pitchFamily="34" charset="0"/>
                <a:cs typeface="Arial" panose="020B0604020202020204" pitchFamily="34" charset="0"/>
              </a:rPr>
              <a:t>.” In this context, “add-on” means software that is not part of the system; for example, any external or third-party software.</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229208" y="2381281"/>
            <a:ext cx="9226355" cy="1966130"/>
          </a:xfrm>
          <a:prstGeom prst="rect">
            <a:avLst/>
          </a:prstGeom>
        </p:spPr>
      </p:pic>
    </p:spTree>
    <p:extLst>
      <p:ext uri="{BB962C8B-B14F-4D97-AF65-F5344CB8AC3E}">
        <p14:creationId xmlns:p14="http://schemas.microsoft.com/office/powerpoint/2010/main" val="1462997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637" y="942109"/>
            <a:ext cx="11009286" cy="5018953"/>
          </a:xfrm>
        </p:spPr>
        <p:txBody>
          <a:bodyPr/>
          <a:lstStyle/>
          <a:p>
            <a:pPr marL="285750" indent="-285750">
              <a:buFont typeface="Arial" panose="020B0604020202020204" pitchFamily="34" charset="0"/>
              <a:buChar char="•"/>
            </a:pPr>
            <a:r>
              <a:rPr lang="en-IN" sz="2400" b="1" dirty="0" smtClean="0">
                <a:latin typeface="Arial" panose="020B0604020202020204" pitchFamily="34" charset="0"/>
                <a:cs typeface="Arial" panose="020B0604020202020204" pitchFamily="34" charset="0"/>
              </a:rPr>
              <a:t>/</a:t>
            </a:r>
            <a:r>
              <a:rPr lang="en-IN" sz="2400" b="1" dirty="0" err="1" smtClean="0">
                <a:latin typeface="Arial" panose="020B0604020202020204" pitchFamily="34" charset="0"/>
                <a:cs typeface="Arial" panose="020B0604020202020204" pitchFamily="34" charset="0"/>
              </a:rPr>
              <a:t>usr</a:t>
            </a:r>
            <a:r>
              <a:rPr lang="en-IN" sz="2400" b="1"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Short for user, </a:t>
            </a:r>
            <a:r>
              <a:rPr lang="en-US" sz="2000" dirty="0" err="1">
                <a:latin typeface="Arial" panose="020B0604020202020204" pitchFamily="34" charset="0"/>
                <a:cs typeface="Arial" panose="020B0604020202020204" pitchFamily="34" charset="0"/>
              </a:rPr>
              <a:t>usr</a:t>
            </a:r>
            <a:r>
              <a:rPr lang="en-US" sz="2000" dirty="0">
                <a:latin typeface="Arial" panose="020B0604020202020204" pitchFamily="34" charset="0"/>
                <a:cs typeface="Arial" panose="020B0604020202020204" pitchFamily="34" charset="0"/>
              </a:rPr>
              <a:t> is a directory used in Linux and Unix systems that is the location of user programs and files</a:t>
            </a:r>
            <a:r>
              <a:rPr lang="en-US" sz="20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a:t>
            </a:r>
            <a:r>
              <a:rPr lang="en-US" sz="2400" b="1" dirty="0" err="1" smtClean="0">
                <a:latin typeface="Arial" panose="020B0604020202020204" pitchFamily="34" charset="0"/>
                <a:cs typeface="Arial" panose="020B0604020202020204" pitchFamily="34" charset="0"/>
              </a:rPr>
              <a:t>var</a:t>
            </a:r>
            <a:r>
              <a:rPr lang="en-US" sz="2400" b="1"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var</a:t>
            </a:r>
            <a:r>
              <a:rPr lang="en-US" sz="2000" dirty="0">
                <a:latin typeface="Arial" panose="020B0604020202020204" pitchFamily="34" charset="0"/>
                <a:cs typeface="Arial" panose="020B0604020202020204" pitchFamily="34" charset="0"/>
              </a:rPr>
              <a:t> is </a:t>
            </a:r>
            <a:r>
              <a:rPr lang="en-US" sz="2000" b="1" dirty="0">
                <a:latin typeface="Arial" panose="020B0604020202020204" pitchFamily="34" charset="0"/>
                <a:cs typeface="Arial" panose="020B0604020202020204" pitchFamily="34" charset="0"/>
              </a:rPr>
              <a:t>a standard subdirectory of the root directory</a:t>
            </a:r>
            <a:r>
              <a:rPr lang="en-US" sz="2000" dirty="0">
                <a:latin typeface="Arial" panose="020B0604020202020204" pitchFamily="34" charset="0"/>
                <a:cs typeface="Arial" panose="020B0604020202020204" pitchFamily="34" charset="0"/>
              </a:rPr>
              <a:t> in Linux and other Unix-like operating systems that contains files to which the system writes data during the course of its operation.</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727124" y="1655439"/>
            <a:ext cx="10867062" cy="1569856"/>
          </a:xfrm>
          <a:prstGeom prst="rect">
            <a:avLst/>
          </a:prstGeom>
        </p:spPr>
      </p:pic>
      <p:pic>
        <p:nvPicPr>
          <p:cNvPr id="5" name="Picture 4"/>
          <p:cNvPicPr>
            <a:picLocks noChangeAspect="1"/>
          </p:cNvPicPr>
          <p:nvPr/>
        </p:nvPicPr>
        <p:blipFill>
          <a:blip r:embed="rId3"/>
          <a:stretch>
            <a:fillRect/>
          </a:stretch>
        </p:blipFill>
        <p:spPr>
          <a:xfrm>
            <a:off x="727124" y="4599709"/>
            <a:ext cx="10867062" cy="1533236"/>
          </a:xfrm>
          <a:prstGeom prst="rect">
            <a:avLst/>
          </a:prstGeom>
        </p:spPr>
      </p:pic>
    </p:spTree>
    <p:extLst>
      <p:ext uri="{BB962C8B-B14F-4D97-AF65-F5344CB8AC3E}">
        <p14:creationId xmlns:p14="http://schemas.microsoft.com/office/powerpoint/2010/main" val="396762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34" y="793609"/>
            <a:ext cx="10863385" cy="1019175"/>
          </a:xfrm>
        </p:spPr>
        <p:txBody>
          <a:bodyPr/>
          <a:lstStyle/>
          <a:p>
            <a:r>
              <a:rPr lang="en-US" sz="4000" dirty="0" smtClean="0">
                <a:latin typeface="Arial" panose="020B0604020202020204" pitchFamily="34" charset="0"/>
                <a:cs typeface="Arial" panose="020B0604020202020204" pitchFamily="34" charset="0"/>
              </a:rPr>
              <a:t>Architecture of operating system</a:t>
            </a:r>
            <a:endParaRPr lang="en-IN" sz="40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3214255" y="2251075"/>
            <a:ext cx="4413683" cy="3381375"/>
          </a:xfrm>
          <a:prstGeom prst="rect">
            <a:avLst/>
          </a:prstGeom>
        </p:spPr>
      </p:pic>
    </p:spTree>
    <p:extLst>
      <p:ext uri="{BB962C8B-B14F-4D97-AF65-F5344CB8AC3E}">
        <p14:creationId xmlns:p14="http://schemas.microsoft.com/office/powerpoint/2010/main" val="40066004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9302" y="797668"/>
            <a:ext cx="10685620" cy="4988296"/>
          </a:xfrm>
        </p:spPr>
        <p:txBody>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Listing </a:t>
            </a:r>
            <a:r>
              <a:rPr lang="en-US" sz="2400" b="1" dirty="0" smtClean="0">
                <a:latin typeface="Arial" panose="020B0604020202020204" pitchFamily="34" charset="0"/>
                <a:cs typeface="Arial" panose="020B0604020202020204" pitchFamily="34" charset="0"/>
              </a:rPr>
              <a:t>Directories : </a:t>
            </a:r>
            <a:r>
              <a:rPr lang="en-US" sz="2000" dirty="0" smtClean="0">
                <a:latin typeface="Arial" panose="020B0604020202020204" pitchFamily="34" charset="0"/>
                <a:cs typeface="Arial" panose="020B0604020202020204" pitchFamily="34" charset="0"/>
              </a:rPr>
              <a:t>To </a:t>
            </a:r>
            <a:r>
              <a:rPr lang="en-US" sz="2000" dirty="0">
                <a:latin typeface="Arial" panose="020B0604020202020204" pitchFamily="34" charset="0"/>
                <a:cs typeface="Arial" panose="020B0604020202020204" pitchFamily="34" charset="0"/>
              </a:rPr>
              <a:t>list the files in a </a:t>
            </a:r>
            <a:r>
              <a:rPr lang="en-US" sz="2000" dirty="0" smtClean="0">
                <a:latin typeface="Arial" panose="020B0604020202020204" pitchFamily="34" charset="0"/>
                <a:cs typeface="Arial" panose="020B0604020202020204" pitchFamily="34" charset="0"/>
              </a:rPr>
              <a:t>directory.                                               Syntax : ls </a:t>
            </a:r>
            <a:r>
              <a:rPr lang="en-US" sz="2000" dirty="0" err="1" smtClean="0">
                <a:latin typeface="Arial" panose="020B0604020202020204" pitchFamily="34" charset="0"/>
                <a:cs typeface="Arial" panose="020B0604020202020204" pitchFamily="34" charset="0"/>
              </a:rPr>
              <a:t>dirname</a:t>
            </a:r>
            <a:r>
              <a:rPr lang="en-US" sz="20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400" b="1" dirty="0">
                <a:latin typeface="Arial" panose="020B0604020202020204" pitchFamily="34" charset="0"/>
                <a:cs typeface="Arial" panose="020B0604020202020204" pitchFamily="34" charset="0"/>
              </a:rPr>
              <a:t>Creating Parent </a:t>
            </a:r>
            <a:r>
              <a:rPr lang="en-IN" sz="2400" b="1" dirty="0" smtClean="0">
                <a:latin typeface="Arial" panose="020B0604020202020204" pitchFamily="34" charset="0"/>
                <a:cs typeface="Arial" panose="020B0604020202020204" pitchFamily="34" charset="0"/>
              </a:rPr>
              <a:t>Directories : </a:t>
            </a:r>
            <a:r>
              <a:rPr lang="en-IN" sz="2400" b="1"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p option to the </a:t>
            </a:r>
            <a:r>
              <a:rPr lang="en-US" sz="2000" dirty="0" err="1">
                <a:latin typeface="Arial" panose="020B0604020202020204" pitchFamily="34" charset="0"/>
                <a:cs typeface="Arial" panose="020B0604020202020204" pitchFamily="34" charset="0"/>
              </a:rPr>
              <a:t>mkdir</a:t>
            </a:r>
            <a:r>
              <a:rPr lang="en-US" sz="2000" dirty="0">
                <a:latin typeface="Arial" panose="020B0604020202020204" pitchFamily="34" charset="0"/>
                <a:cs typeface="Arial" panose="020B0604020202020204" pitchFamily="34" charset="0"/>
              </a:rPr>
              <a:t> command. It creates all the necessary directories for you. </a:t>
            </a:r>
            <a:r>
              <a:rPr lang="en-US" sz="2000" dirty="0" smtClean="0">
                <a:latin typeface="Arial" panose="020B0604020202020204" pitchFamily="34" charset="0"/>
                <a:cs typeface="Arial" panose="020B0604020202020204" pitchFamily="34" charset="0"/>
              </a:rPr>
              <a:t>                                                                                          Syntax : </a:t>
            </a:r>
            <a:r>
              <a:rPr lang="en-US" sz="2000" dirty="0" err="1" smtClean="0">
                <a:latin typeface="Arial" panose="020B0604020202020204" pitchFamily="34" charset="0"/>
                <a:cs typeface="Arial" panose="020B0604020202020204" pitchFamily="34" charset="0"/>
              </a:rPr>
              <a:t>mkdir</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 </a:t>
            </a:r>
            <a:r>
              <a:rPr lang="en-US" sz="2000" dirty="0" smtClean="0">
                <a:latin typeface="Arial" panose="020B0604020202020204" pitchFamily="34" charset="0"/>
                <a:cs typeface="Arial" panose="020B0604020202020204" pitchFamily="34" charset="0"/>
              </a:rPr>
              <a:t>/folder1/folder2</a:t>
            </a:r>
            <a:endParaRPr lang="en-US" sz="2000" dirty="0">
              <a:latin typeface="Arial" panose="020B0604020202020204" pitchFamily="34" charset="0"/>
              <a:cs typeface="Arial" panose="020B0604020202020204" pitchFamily="34" charset="0"/>
            </a:endParaRPr>
          </a:p>
          <a:p>
            <a:pPr marL="0" indent="0"/>
            <a:endParaRPr lang="en-IN" dirty="0"/>
          </a:p>
        </p:txBody>
      </p:sp>
      <p:pic>
        <p:nvPicPr>
          <p:cNvPr id="5" name="Picture 4"/>
          <p:cNvPicPr>
            <a:picLocks noChangeAspect="1"/>
          </p:cNvPicPr>
          <p:nvPr/>
        </p:nvPicPr>
        <p:blipFill>
          <a:blip r:embed="rId2"/>
          <a:stretch>
            <a:fillRect/>
          </a:stretch>
        </p:blipFill>
        <p:spPr>
          <a:xfrm>
            <a:off x="739302" y="1634994"/>
            <a:ext cx="9610928" cy="1447925"/>
          </a:xfrm>
          <a:prstGeom prst="rect">
            <a:avLst/>
          </a:prstGeom>
        </p:spPr>
      </p:pic>
      <p:pic>
        <p:nvPicPr>
          <p:cNvPr id="7" name="Picture 6"/>
          <p:cNvPicPr>
            <a:picLocks noChangeAspect="1"/>
          </p:cNvPicPr>
          <p:nvPr/>
        </p:nvPicPr>
        <p:blipFill>
          <a:blip r:embed="rId3"/>
          <a:stretch>
            <a:fillRect/>
          </a:stretch>
        </p:blipFill>
        <p:spPr>
          <a:xfrm>
            <a:off x="739302" y="4445540"/>
            <a:ext cx="9610929" cy="1410511"/>
          </a:xfrm>
          <a:prstGeom prst="rect">
            <a:avLst/>
          </a:prstGeom>
        </p:spPr>
      </p:pic>
    </p:spTree>
    <p:extLst>
      <p:ext uri="{BB962C8B-B14F-4D97-AF65-F5344CB8AC3E}">
        <p14:creationId xmlns:p14="http://schemas.microsoft.com/office/powerpoint/2010/main" val="20865978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115" y="963038"/>
            <a:ext cx="10821807" cy="4998024"/>
          </a:xfrm>
        </p:spPr>
        <p:txBody>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Renaming </a:t>
            </a:r>
            <a:r>
              <a:rPr lang="en-US" sz="2400" b="1" dirty="0" smtClean="0">
                <a:latin typeface="Arial" panose="020B0604020202020204" pitchFamily="34" charset="0"/>
                <a:cs typeface="Arial" panose="020B0604020202020204" pitchFamily="34" charset="0"/>
              </a:rPr>
              <a:t>Directories : </a:t>
            </a:r>
            <a:r>
              <a:rPr lang="en-US" sz="2000" dirty="0" smtClean="0">
                <a:latin typeface="Arial" panose="020B0604020202020204" pitchFamily="34" charset="0"/>
                <a:cs typeface="Arial" panose="020B0604020202020204" pitchFamily="34" charset="0"/>
              </a:rPr>
              <a:t>The</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mv (move)</a:t>
            </a:r>
            <a:r>
              <a:rPr lang="en-US" sz="2000" dirty="0">
                <a:latin typeface="Arial" panose="020B0604020202020204" pitchFamily="34" charset="0"/>
                <a:cs typeface="Arial" panose="020B0604020202020204" pitchFamily="34" charset="0"/>
              </a:rPr>
              <a:t> command can also be used to rename a </a:t>
            </a:r>
            <a:r>
              <a:rPr lang="en-US" sz="2000" dirty="0" smtClean="0">
                <a:latin typeface="Arial" panose="020B0604020202020204" pitchFamily="34" charset="0"/>
                <a:cs typeface="Arial" panose="020B0604020202020204" pitchFamily="34" charset="0"/>
              </a:rPr>
              <a:t>directory</a:t>
            </a:r>
            <a:r>
              <a:rPr lang="en-IN" dirty="0" smtClean="0">
                <a:cs typeface="Arial" panose="020B0604020202020204" pitchFamily="34" charset="0"/>
              </a:rPr>
              <a:t>                                                                                                                                                   </a:t>
            </a:r>
            <a:r>
              <a:rPr lang="en-IN" sz="2000" dirty="0" smtClean="0">
                <a:latin typeface="Arial" panose="020B0604020202020204" pitchFamily="34" charset="0"/>
                <a:cs typeface="Arial" panose="020B0604020202020204" pitchFamily="34" charset="0"/>
              </a:rPr>
              <a:t>syntax : mv </a:t>
            </a:r>
            <a:r>
              <a:rPr lang="en-IN" sz="2000" dirty="0" err="1" smtClean="0">
                <a:latin typeface="Arial" panose="020B0604020202020204" pitchFamily="34" charset="0"/>
                <a:cs typeface="Arial" panose="020B0604020202020204" pitchFamily="34" charset="0"/>
              </a:rPr>
              <a:t>olddir</a:t>
            </a:r>
            <a:r>
              <a:rPr lang="en-IN" sz="2000" dirty="0" smtClean="0">
                <a:latin typeface="Arial" panose="020B0604020202020204" pitchFamily="34" charset="0"/>
                <a:cs typeface="Arial" panose="020B0604020202020204" pitchFamily="34" charset="0"/>
              </a:rPr>
              <a:t> </a:t>
            </a:r>
            <a:r>
              <a:rPr lang="en-IN" sz="2000" dirty="0" err="1" smtClean="0">
                <a:latin typeface="Arial" panose="020B0604020202020204" pitchFamily="34" charset="0"/>
                <a:cs typeface="Arial" panose="020B0604020202020204" pitchFamily="34" charset="0"/>
              </a:rPr>
              <a:t>newdir</a:t>
            </a:r>
            <a:endParaRPr lang="en-IN" sz="2000" dirty="0" smtClean="0">
              <a:latin typeface="Arial" panose="020B0604020202020204" pitchFamily="34" charset="0"/>
              <a:cs typeface="Arial" panose="020B0604020202020204" pitchFamily="34" charset="0"/>
            </a:endParaRPr>
          </a:p>
          <a:p>
            <a:pPr marL="0" indent="0"/>
            <a:r>
              <a:rPr lang="en-US" sz="20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64814" y="2165082"/>
            <a:ext cx="9482691" cy="1165961"/>
          </a:xfrm>
          <a:prstGeom prst="rect">
            <a:avLst/>
          </a:prstGeom>
        </p:spPr>
      </p:pic>
    </p:spTree>
    <p:extLst>
      <p:ext uri="{BB962C8B-B14F-4D97-AF65-F5344CB8AC3E}">
        <p14:creationId xmlns:p14="http://schemas.microsoft.com/office/powerpoint/2010/main" val="24050957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panose="020B0604020202020204" pitchFamily="34" charset="0"/>
                <a:cs typeface="Arial" panose="020B0604020202020204" pitchFamily="34" charset="0"/>
              </a:rPr>
              <a:t>F</a:t>
            </a:r>
            <a:r>
              <a:rPr lang="en-IN" sz="4000" dirty="0" smtClean="0">
                <a:latin typeface="Arial" panose="020B0604020202020204" pitchFamily="34" charset="0"/>
                <a:cs typeface="Arial" panose="020B0604020202020204" pitchFamily="34" charset="0"/>
              </a:rPr>
              <a:t>ile </a:t>
            </a:r>
            <a:r>
              <a:rPr lang="en-IN" sz="4000" dirty="0">
                <a:latin typeface="Arial" panose="020B0604020202020204" pitchFamily="34" charset="0"/>
                <a:cs typeface="Arial" panose="020B0604020202020204" pitchFamily="34" charset="0"/>
              </a:rPr>
              <a:t>permission</a:t>
            </a:r>
          </a:p>
        </p:txBody>
      </p:sp>
      <p:sp>
        <p:nvSpPr>
          <p:cNvPr id="3" name="Content Placeholder 2"/>
          <p:cNvSpPr>
            <a:spLocks noGrp="1"/>
          </p:cNvSpPr>
          <p:nvPr>
            <p:ph idx="1"/>
          </p:nvPr>
        </p:nvSpPr>
        <p:spPr>
          <a:xfrm>
            <a:off x="563489" y="1702340"/>
            <a:ext cx="10861433" cy="4258722"/>
          </a:xfrm>
        </p:spPr>
        <p:txBody>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Owner permissions</a:t>
            </a:r>
            <a:r>
              <a:rPr lang="en-US" sz="2000" dirty="0">
                <a:latin typeface="Arial" panose="020B0604020202020204" pitchFamily="34" charset="0"/>
                <a:cs typeface="Arial" panose="020B0604020202020204" pitchFamily="34" charset="0"/>
              </a:rPr>
              <a:t> − The owner's permissions determine what actions the owner of the file can perform on the file.</a:t>
            </a: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Group permissions</a:t>
            </a:r>
            <a:r>
              <a:rPr lang="en-US" sz="2000" dirty="0">
                <a:latin typeface="Arial" panose="020B0604020202020204" pitchFamily="34" charset="0"/>
                <a:cs typeface="Arial" panose="020B0604020202020204" pitchFamily="34" charset="0"/>
              </a:rPr>
              <a:t> − The group's permissions determine what actions a user, who is a member of the group that a file belongs to, can perform on the file.</a:t>
            </a: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Other (world) permissions</a:t>
            </a:r>
            <a:r>
              <a:rPr lang="en-US" sz="2000" dirty="0">
                <a:latin typeface="Arial" panose="020B0604020202020204" pitchFamily="34" charset="0"/>
                <a:cs typeface="Arial" panose="020B0604020202020204" pitchFamily="34" charset="0"/>
              </a:rPr>
              <a:t> − The permissions for others indicate what action all other users can perform on the file.</a:t>
            </a:r>
          </a:p>
        </p:txBody>
      </p:sp>
    </p:spTree>
    <p:extLst>
      <p:ext uri="{BB962C8B-B14F-4D97-AF65-F5344CB8AC3E}">
        <p14:creationId xmlns:p14="http://schemas.microsoft.com/office/powerpoint/2010/main" val="27106683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111" y="1011677"/>
            <a:ext cx="10928811" cy="4949385"/>
          </a:xfrm>
        </p:spPr>
        <p:txBody>
          <a:bodyPr/>
          <a:lstStyle/>
          <a:p>
            <a:r>
              <a:rPr lang="en-US" sz="2400" b="1" dirty="0">
                <a:latin typeface="Arial" panose="020B0604020202020204" pitchFamily="34" charset="0"/>
                <a:cs typeface="Arial" panose="020B0604020202020204" pitchFamily="34" charset="0"/>
              </a:rPr>
              <a:t>File Access Modes</a:t>
            </a:r>
          </a:p>
          <a:p>
            <a:r>
              <a:rPr lang="en-US" sz="2000" dirty="0">
                <a:latin typeface="Arial" panose="020B0604020202020204" pitchFamily="34" charset="0"/>
                <a:cs typeface="Arial" panose="020B0604020202020204" pitchFamily="34" charset="0"/>
              </a:rPr>
              <a:t>The permissions of a file are the first line of defense in the security of a Unix system. The basic building blocks of Unix permissions are the </a:t>
            </a:r>
            <a:r>
              <a:rPr lang="en-US" sz="2000" b="1" dirty="0">
                <a:latin typeface="Arial" panose="020B0604020202020204" pitchFamily="34" charset="0"/>
                <a:cs typeface="Arial" panose="020B0604020202020204" pitchFamily="34" charset="0"/>
              </a:rPr>
              <a:t>read</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write</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execute</a:t>
            </a:r>
            <a:r>
              <a:rPr lang="en-US" sz="2000" dirty="0">
                <a:latin typeface="Arial" panose="020B0604020202020204" pitchFamily="34" charset="0"/>
                <a:cs typeface="Arial" panose="020B0604020202020204" pitchFamily="34" charset="0"/>
              </a:rPr>
              <a:t> permissions, which have been described below −</a:t>
            </a:r>
          </a:p>
          <a:p>
            <a:r>
              <a:rPr lang="en-US" sz="2000" b="1" dirty="0" smtClean="0">
                <a:latin typeface="Arial" panose="020B0604020202020204" pitchFamily="34" charset="0"/>
                <a:cs typeface="Arial" panose="020B0604020202020204" pitchFamily="34" charset="0"/>
              </a:rPr>
              <a:t>Read :</a:t>
            </a:r>
          </a:p>
          <a:p>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Grants </a:t>
            </a:r>
            <a:r>
              <a:rPr lang="en-US" sz="2000" dirty="0">
                <a:latin typeface="Arial" panose="020B0604020202020204" pitchFamily="34" charset="0"/>
                <a:cs typeface="Arial" panose="020B0604020202020204" pitchFamily="34" charset="0"/>
              </a:rPr>
              <a:t>the capability to read, i.e., view the contents of the file.</a:t>
            </a:r>
          </a:p>
          <a:p>
            <a:r>
              <a:rPr lang="en-US" sz="2000" b="1" dirty="0" smtClean="0">
                <a:latin typeface="Arial" panose="020B0604020202020204" pitchFamily="34" charset="0"/>
                <a:cs typeface="Arial" panose="020B0604020202020204" pitchFamily="34" charset="0"/>
              </a:rPr>
              <a:t>Write :  </a:t>
            </a:r>
          </a:p>
          <a:p>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Grants </a:t>
            </a:r>
            <a:r>
              <a:rPr lang="en-US" sz="2000" dirty="0">
                <a:latin typeface="Arial" panose="020B0604020202020204" pitchFamily="34" charset="0"/>
                <a:cs typeface="Arial" panose="020B0604020202020204" pitchFamily="34" charset="0"/>
              </a:rPr>
              <a:t>the capability to modify, or remove the content of the file.</a:t>
            </a:r>
          </a:p>
          <a:p>
            <a:r>
              <a:rPr lang="en-US" sz="2000" b="1" dirty="0" smtClean="0">
                <a:latin typeface="Arial" panose="020B0604020202020204" pitchFamily="34" charset="0"/>
                <a:cs typeface="Arial" panose="020B0604020202020204" pitchFamily="34" charset="0"/>
              </a:rPr>
              <a:t>Execute :</a:t>
            </a:r>
          </a:p>
          <a:p>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User </a:t>
            </a:r>
            <a:r>
              <a:rPr lang="en-US" sz="2000" dirty="0">
                <a:latin typeface="Arial" panose="020B0604020202020204" pitchFamily="34" charset="0"/>
                <a:cs typeface="Arial" panose="020B0604020202020204" pitchFamily="34" charset="0"/>
              </a:rPr>
              <a:t>with execute permissions can run a file as a program.</a:t>
            </a:r>
          </a:p>
        </p:txBody>
      </p:sp>
    </p:spTree>
    <p:extLst>
      <p:ext uri="{BB962C8B-B14F-4D97-AF65-F5344CB8AC3E}">
        <p14:creationId xmlns:p14="http://schemas.microsoft.com/office/powerpoint/2010/main" val="34783316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753" y="1070043"/>
            <a:ext cx="11322996" cy="4891019"/>
          </a:xfrm>
        </p:spPr>
        <p:txBody>
          <a:bodyPr/>
          <a:lstStyle/>
          <a:p>
            <a:r>
              <a:rPr lang="en-US" sz="2400" b="1" dirty="0">
                <a:latin typeface="Arial" panose="020B0604020202020204" pitchFamily="34" charset="0"/>
                <a:cs typeface="Arial" panose="020B0604020202020204" pitchFamily="34" charset="0"/>
              </a:rPr>
              <a:t>Directory Access Modes</a:t>
            </a:r>
          </a:p>
          <a:p>
            <a:r>
              <a:rPr lang="en-US" dirty="0"/>
              <a:t>Directory access modes are listed and organized in the same manner as any other file. There are a few differences that need to be mentioned −</a:t>
            </a: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Read :</a:t>
            </a:r>
            <a:endParaRPr lang="en-US" sz="2400" b="1" dirty="0">
              <a:latin typeface="Arial" panose="020B0604020202020204" pitchFamily="34" charset="0"/>
              <a:cs typeface="Arial" panose="020B0604020202020204" pitchFamily="34" charset="0"/>
            </a:endParaRPr>
          </a:p>
          <a:p>
            <a:pPr marL="0" indent="0"/>
            <a:r>
              <a:rPr lang="en-US" sz="2000" dirty="0" smtClean="0">
                <a:latin typeface="Arial" panose="020B0604020202020204" pitchFamily="34" charset="0"/>
                <a:cs typeface="Arial" panose="020B0604020202020204" pitchFamily="34" charset="0"/>
              </a:rPr>
              <a:t>         Access </a:t>
            </a:r>
            <a:r>
              <a:rPr lang="en-US" sz="2000" dirty="0">
                <a:latin typeface="Arial" panose="020B0604020202020204" pitchFamily="34" charset="0"/>
                <a:cs typeface="Arial" panose="020B0604020202020204" pitchFamily="34" charset="0"/>
              </a:rPr>
              <a:t>to a directory means that the user can read the contents. The user can look at the </a:t>
            </a:r>
            <a:r>
              <a:rPr lang="en-US" sz="2000" b="1" dirty="0">
                <a:latin typeface="Arial" panose="020B0604020202020204" pitchFamily="34" charset="0"/>
                <a:cs typeface="Arial" panose="020B0604020202020204" pitchFamily="34" charset="0"/>
              </a:rPr>
              <a:t>filenames</a:t>
            </a:r>
            <a:r>
              <a:rPr lang="en-US" sz="2000" dirty="0">
                <a:latin typeface="Arial" panose="020B0604020202020204" pitchFamily="34" charset="0"/>
                <a:cs typeface="Arial" panose="020B0604020202020204" pitchFamily="34" charset="0"/>
              </a:rPr>
              <a:t> inside the directory.</a:t>
            </a: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Write :</a:t>
            </a:r>
            <a:endParaRPr lang="en-US" sz="2400" b="1" dirty="0">
              <a:latin typeface="Arial" panose="020B0604020202020204" pitchFamily="34" charset="0"/>
              <a:cs typeface="Arial" panose="020B0604020202020204" pitchFamily="34" charset="0"/>
            </a:endParaRPr>
          </a:p>
          <a:p>
            <a:pPr marL="0" indent="0"/>
            <a:r>
              <a:rPr lang="en-US" sz="2000" dirty="0" smtClean="0">
                <a:latin typeface="Arial" panose="020B0604020202020204" pitchFamily="34" charset="0"/>
                <a:cs typeface="Arial" panose="020B0604020202020204" pitchFamily="34" charset="0"/>
              </a:rPr>
              <a:t>          Access </a:t>
            </a:r>
            <a:r>
              <a:rPr lang="en-US" sz="2000" dirty="0">
                <a:latin typeface="Arial" panose="020B0604020202020204" pitchFamily="34" charset="0"/>
                <a:cs typeface="Arial" panose="020B0604020202020204" pitchFamily="34" charset="0"/>
              </a:rPr>
              <a:t>means that the user can add or delete files from the directory.</a:t>
            </a:r>
            <a:endParaRPr lang="en-US" sz="1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Execute :</a:t>
            </a:r>
            <a:endParaRPr lang="en-US" sz="2400" b="1" dirty="0">
              <a:latin typeface="Arial" panose="020B0604020202020204" pitchFamily="34" charset="0"/>
              <a:cs typeface="Arial" panose="020B0604020202020204" pitchFamily="34" charset="0"/>
            </a:endParaRPr>
          </a:p>
          <a:p>
            <a:pPr marL="0" indent="0"/>
            <a:r>
              <a:rPr lang="en-US" sz="2000" dirty="0" smtClean="0">
                <a:latin typeface="Arial" panose="020B0604020202020204" pitchFamily="34" charset="0"/>
                <a:cs typeface="Arial" panose="020B0604020202020204" pitchFamily="34" charset="0"/>
              </a:rPr>
              <a:t>          Executing </a:t>
            </a:r>
            <a:r>
              <a:rPr lang="en-US" sz="2000" dirty="0">
                <a:latin typeface="Arial" panose="020B0604020202020204" pitchFamily="34" charset="0"/>
                <a:cs typeface="Arial" panose="020B0604020202020204" pitchFamily="34" charset="0"/>
              </a:rPr>
              <a:t>a directory doesn't really make sense, so think of this as a traverse </a:t>
            </a:r>
            <a:r>
              <a:rPr lang="en-US" sz="2000" dirty="0" smtClean="0">
                <a:latin typeface="Arial" panose="020B0604020202020204" pitchFamily="34" charset="0"/>
                <a:cs typeface="Arial" panose="020B0604020202020204" pitchFamily="34" charset="0"/>
              </a:rPr>
              <a:t>  permission</a:t>
            </a:r>
            <a:r>
              <a:rPr lang="en-US"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 user must have </a:t>
            </a:r>
            <a:r>
              <a:rPr lang="en-US" sz="2000" b="1" dirty="0">
                <a:latin typeface="Arial" panose="020B0604020202020204" pitchFamily="34" charset="0"/>
                <a:cs typeface="Arial" panose="020B0604020202020204" pitchFamily="34" charset="0"/>
              </a:rPr>
              <a:t>execute</a:t>
            </a:r>
            <a:r>
              <a:rPr lang="en-US" sz="2000" dirty="0">
                <a:latin typeface="Arial" panose="020B0604020202020204" pitchFamily="34" charset="0"/>
                <a:cs typeface="Arial" panose="020B0604020202020204" pitchFamily="34" charset="0"/>
              </a:rPr>
              <a:t> access to the </a:t>
            </a:r>
            <a:r>
              <a:rPr lang="en-US" sz="2000" b="1" dirty="0">
                <a:latin typeface="Arial" panose="020B0604020202020204" pitchFamily="34" charset="0"/>
                <a:cs typeface="Arial" panose="020B0604020202020204" pitchFamily="34" charset="0"/>
              </a:rPr>
              <a:t>bin</a:t>
            </a:r>
            <a:r>
              <a:rPr lang="en-US" sz="2000" dirty="0">
                <a:latin typeface="Arial" panose="020B0604020202020204" pitchFamily="34" charset="0"/>
                <a:cs typeface="Arial" panose="020B0604020202020204" pitchFamily="34" charset="0"/>
              </a:rPr>
              <a:t> directory in order to execute the </a:t>
            </a:r>
            <a:r>
              <a:rPr lang="en-US" sz="2000" b="1" dirty="0">
                <a:latin typeface="Arial" panose="020B0604020202020204" pitchFamily="34" charset="0"/>
                <a:cs typeface="Arial" panose="020B0604020202020204" pitchFamily="34" charset="0"/>
              </a:rPr>
              <a:t>ls</a:t>
            </a:r>
            <a:r>
              <a:rPr lang="en-US" sz="2000" dirty="0">
                <a:latin typeface="Arial" panose="020B0604020202020204" pitchFamily="34" charset="0"/>
                <a:cs typeface="Arial" panose="020B0604020202020204" pitchFamily="34" charset="0"/>
              </a:rPr>
              <a:t> or the </a:t>
            </a:r>
            <a:r>
              <a:rPr lang="en-US" sz="2000" b="1" dirty="0">
                <a:latin typeface="Arial" panose="020B0604020202020204" pitchFamily="34" charset="0"/>
                <a:cs typeface="Arial" panose="020B0604020202020204" pitchFamily="34" charset="0"/>
              </a:rPr>
              <a:t>cd</a:t>
            </a:r>
            <a:r>
              <a:rPr lang="en-US" sz="2000" dirty="0">
                <a:latin typeface="Arial" panose="020B0604020202020204" pitchFamily="34" charset="0"/>
                <a:cs typeface="Arial" panose="020B0604020202020204" pitchFamily="34" charset="0"/>
              </a:rPr>
              <a:t> command.</a:t>
            </a:r>
          </a:p>
        </p:txBody>
      </p:sp>
    </p:spTree>
    <p:extLst>
      <p:ext uri="{BB962C8B-B14F-4D97-AF65-F5344CB8AC3E}">
        <p14:creationId xmlns:p14="http://schemas.microsoft.com/office/powerpoint/2010/main" val="29033346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298167517"/>
              </p:ext>
            </p:extLst>
          </p:nvPr>
        </p:nvGraphicFramePr>
        <p:xfrm>
          <a:off x="533258" y="1061238"/>
          <a:ext cx="10873651" cy="2642545"/>
        </p:xfrm>
        <a:graphic>
          <a:graphicData uri="http://schemas.openxmlformats.org/drawingml/2006/table">
            <a:tbl>
              <a:tblPr firstRow="1" bandRow="1">
                <a:tableStyleId>{5C22544A-7EE6-4342-B048-85BDC9FD1C3A}</a:tableStyleId>
              </a:tblPr>
              <a:tblGrid>
                <a:gridCol w="3634892">
                  <a:extLst>
                    <a:ext uri="{9D8B030D-6E8A-4147-A177-3AD203B41FA5}">
                      <a16:colId xmlns:a16="http://schemas.microsoft.com/office/drawing/2014/main" val="2825648219"/>
                    </a:ext>
                  </a:extLst>
                </a:gridCol>
                <a:gridCol w="7238759">
                  <a:extLst>
                    <a:ext uri="{9D8B030D-6E8A-4147-A177-3AD203B41FA5}">
                      <a16:colId xmlns:a16="http://schemas.microsoft.com/office/drawing/2014/main" val="2245139331"/>
                    </a:ext>
                  </a:extLst>
                </a:gridCol>
              </a:tblGrid>
              <a:tr h="656744">
                <a:tc>
                  <a:txBody>
                    <a:bodyPr/>
                    <a:lstStyle/>
                    <a:p>
                      <a:r>
                        <a:rPr lang="en-IN" sz="2000" b="1" i="0" kern="1200" dirty="0" err="1" smtClean="0">
                          <a:solidFill>
                            <a:schemeClr val="lt1"/>
                          </a:solidFill>
                          <a:effectLst/>
                          <a:latin typeface="Arial" panose="020B0604020202020204" pitchFamily="34" charset="0"/>
                          <a:ea typeface="+mn-ea"/>
                          <a:cs typeface="Arial" panose="020B0604020202020204" pitchFamily="34" charset="0"/>
                        </a:rPr>
                        <a:t>Chmod</a:t>
                      </a:r>
                      <a:r>
                        <a:rPr lang="en-IN" sz="2000" b="1" i="0" kern="1200" dirty="0" smtClean="0">
                          <a:solidFill>
                            <a:schemeClr val="lt1"/>
                          </a:solidFill>
                          <a:effectLst/>
                          <a:latin typeface="Arial" panose="020B0604020202020204" pitchFamily="34" charset="0"/>
                          <a:ea typeface="+mn-ea"/>
                          <a:cs typeface="Arial" panose="020B0604020202020204" pitchFamily="34" charset="0"/>
                        </a:rPr>
                        <a:t> operator </a:t>
                      </a:r>
                      <a:endParaRPr lang="en-IN" sz="2000" dirty="0">
                        <a:latin typeface="Arial" panose="020B0604020202020204" pitchFamily="34" charset="0"/>
                        <a:cs typeface="Arial" panose="020B0604020202020204" pitchFamily="34" charset="0"/>
                      </a:endParaRPr>
                    </a:p>
                  </a:txBody>
                  <a:tcPr/>
                </a:tc>
                <a:tc>
                  <a:txBody>
                    <a:bodyPr/>
                    <a:lstStyle/>
                    <a:p>
                      <a:r>
                        <a:rPr lang="en-IN" sz="2000" b="1" i="0" kern="1200" dirty="0" smtClean="0">
                          <a:solidFill>
                            <a:schemeClr val="lt1"/>
                          </a:solidFill>
                          <a:effectLst/>
                          <a:latin typeface="Arial" panose="020B0604020202020204" pitchFamily="34" charset="0"/>
                          <a:ea typeface="+mn-ea"/>
                          <a:cs typeface="Arial" panose="020B0604020202020204" pitchFamily="34" charset="0"/>
                        </a:rPr>
                        <a:t>Description</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2926725"/>
                  </a:ext>
                </a:extLst>
              </a:tr>
              <a:tr h="672313">
                <a:tc>
                  <a:txBody>
                    <a:bodyPr/>
                    <a:lstStyle/>
                    <a:p>
                      <a:r>
                        <a:rPr lang="en-US" sz="2800" b="1" dirty="0" smtClean="0">
                          <a:latin typeface="Arial" panose="020B0604020202020204" pitchFamily="34" charset="0"/>
                          <a:cs typeface="Arial" panose="020B0604020202020204" pitchFamily="34" charset="0"/>
                        </a:rPr>
                        <a:t>+</a:t>
                      </a:r>
                      <a:endParaRPr lang="en-IN" sz="2800" b="1" dirty="0">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dk1"/>
                          </a:solidFill>
                          <a:effectLst/>
                          <a:latin typeface="Arial" panose="020B0604020202020204" pitchFamily="34" charset="0"/>
                          <a:ea typeface="+mn-ea"/>
                          <a:cs typeface="Arial" panose="020B0604020202020204" pitchFamily="34" charset="0"/>
                        </a:rPr>
                        <a:t>Adds the designated permission(s) to a file or directory.</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74435119"/>
                  </a:ext>
                </a:extLst>
              </a:tr>
              <a:tr h="656744">
                <a:tc>
                  <a:txBody>
                    <a:bodyPr/>
                    <a:lstStyle/>
                    <a:p>
                      <a:r>
                        <a:rPr lang="en-US" sz="2800" b="1" dirty="0" smtClean="0">
                          <a:latin typeface="Arial" panose="020B0604020202020204" pitchFamily="34" charset="0"/>
                          <a:cs typeface="Arial" panose="020B0604020202020204" pitchFamily="34" charset="0"/>
                        </a:rPr>
                        <a:t>-</a:t>
                      </a:r>
                      <a:endParaRPr lang="en-IN" sz="2800" b="1" dirty="0">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dk1"/>
                          </a:solidFill>
                          <a:effectLst/>
                          <a:latin typeface="Arial" panose="020B0604020202020204" pitchFamily="34" charset="0"/>
                          <a:ea typeface="+mn-ea"/>
                          <a:cs typeface="Arial" panose="020B0604020202020204" pitchFamily="34" charset="0"/>
                        </a:rPr>
                        <a:t>Removes the designated permission(s) from a file or directory.</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2815963"/>
                  </a:ext>
                </a:extLst>
              </a:tr>
              <a:tr h="656744">
                <a:tc>
                  <a:txBody>
                    <a:bodyPr/>
                    <a:lstStyle/>
                    <a:p>
                      <a:r>
                        <a:rPr lang="en-US" sz="2800" b="1" dirty="0" smtClean="0">
                          <a:latin typeface="Arial" panose="020B0604020202020204" pitchFamily="34" charset="0"/>
                          <a:cs typeface="Arial" panose="020B0604020202020204" pitchFamily="34" charset="0"/>
                        </a:rPr>
                        <a:t>=</a:t>
                      </a:r>
                      <a:endParaRPr lang="en-IN" sz="2800" b="1" dirty="0">
                        <a:latin typeface="Arial" panose="020B0604020202020204" pitchFamily="34" charset="0"/>
                        <a:cs typeface="Arial" panose="020B0604020202020204" pitchFamily="34" charset="0"/>
                      </a:endParaRPr>
                    </a:p>
                  </a:txBody>
                  <a:tcPr/>
                </a:tc>
                <a:tc>
                  <a:txBody>
                    <a:bodyPr/>
                    <a:lstStyle/>
                    <a:p>
                      <a:r>
                        <a:rPr lang="en-IN" sz="2000" b="0" i="0" kern="1200" dirty="0" smtClean="0">
                          <a:solidFill>
                            <a:schemeClr val="dk1"/>
                          </a:solidFill>
                          <a:effectLst/>
                          <a:latin typeface="Arial" panose="020B0604020202020204" pitchFamily="34" charset="0"/>
                          <a:ea typeface="+mn-ea"/>
                          <a:cs typeface="Arial" panose="020B0604020202020204" pitchFamily="34" charset="0"/>
                        </a:rPr>
                        <a:t>Sets the designated permission(s).</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86419822"/>
                  </a:ext>
                </a:extLst>
              </a:tr>
            </a:tbl>
          </a:graphicData>
        </a:graphic>
      </p:graphicFrame>
      <p:sp>
        <p:nvSpPr>
          <p:cNvPr id="2" name="Rectangle 1"/>
          <p:cNvSpPr/>
          <p:nvPr/>
        </p:nvSpPr>
        <p:spPr>
          <a:xfrm>
            <a:off x="197357" y="288697"/>
            <a:ext cx="7931980" cy="707886"/>
          </a:xfrm>
          <a:prstGeom prst="rect">
            <a:avLst/>
          </a:prstGeom>
        </p:spPr>
        <p:txBody>
          <a:bodyPr wrap="none">
            <a:spAutoFit/>
          </a:bodyPr>
          <a:lstStyle/>
          <a:p>
            <a:r>
              <a:rPr lang="en-US" sz="4000" b="1" dirty="0">
                <a:latin typeface="Arial" panose="020B0604020202020204" pitchFamily="34" charset="0"/>
                <a:cs typeface="Arial" panose="020B0604020202020204" pitchFamily="34" charset="0"/>
              </a:rPr>
              <a:t>Using </a:t>
            </a:r>
            <a:r>
              <a:rPr lang="en-US" sz="4000" b="1" dirty="0" err="1">
                <a:latin typeface="Arial" panose="020B0604020202020204" pitchFamily="34" charset="0"/>
                <a:cs typeface="Arial" panose="020B0604020202020204" pitchFamily="34" charset="0"/>
              </a:rPr>
              <a:t>chmod</a:t>
            </a:r>
            <a:r>
              <a:rPr lang="en-US" sz="4000" b="1" dirty="0">
                <a:latin typeface="Arial" panose="020B0604020202020204" pitchFamily="34" charset="0"/>
                <a:cs typeface="Arial" panose="020B0604020202020204" pitchFamily="34" charset="0"/>
              </a:rPr>
              <a:t> in Symbolic Mode</a:t>
            </a:r>
            <a:endParaRPr lang="en-IN" sz="4000"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450130" y="3971636"/>
            <a:ext cx="11030669" cy="1981744"/>
          </a:xfrm>
          <a:prstGeom prst="rect">
            <a:avLst/>
          </a:prstGeom>
        </p:spPr>
      </p:pic>
    </p:spTree>
    <p:extLst>
      <p:ext uri="{BB962C8B-B14F-4D97-AF65-F5344CB8AC3E}">
        <p14:creationId xmlns:p14="http://schemas.microsoft.com/office/powerpoint/2010/main" val="2278724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82666" y="1843217"/>
            <a:ext cx="6751905" cy="3345470"/>
          </a:xfrm>
          <a:prstGeom prst="rect">
            <a:avLst/>
          </a:prstGeom>
        </p:spPr>
      </p:pic>
      <p:sp>
        <p:nvSpPr>
          <p:cNvPr id="5" name="TextBox 4"/>
          <p:cNvSpPr txBox="1"/>
          <p:nvPr/>
        </p:nvSpPr>
        <p:spPr>
          <a:xfrm>
            <a:off x="951345" y="628073"/>
            <a:ext cx="6188364" cy="707886"/>
          </a:xfrm>
          <a:prstGeom prst="rect">
            <a:avLst/>
          </a:prstGeom>
          <a:noFill/>
        </p:spPr>
        <p:txBody>
          <a:bodyPr wrap="square" rtlCol="0">
            <a:spAutoFit/>
          </a:bodyPr>
          <a:lstStyle/>
          <a:p>
            <a:r>
              <a:rPr lang="en-IN" sz="4000" b="1" dirty="0" err="1">
                <a:latin typeface="Arial" panose="020B0604020202020204" pitchFamily="34" charset="0"/>
                <a:cs typeface="Arial" panose="020B0604020202020204" pitchFamily="34" charset="0"/>
              </a:rPr>
              <a:t>Chmod</a:t>
            </a:r>
            <a:r>
              <a:rPr lang="en-IN" sz="4000" b="1" dirty="0">
                <a:latin typeface="Arial" panose="020B0604020202020204" pitchFamily="34" charset="0"/>
                <a:cs typeface="Arial" panose="020B0604020202020204" pitchFamily="34" charset="0"/>
              </a:rPr>
              <a:t> Calculator</a:t>
            </a:r>
          </a:p>
        </p:txBody>
      </p:sp>
    </p:spTree>
    <p:extLst>
      <p:ext uri="{BB962C8B-B14F-4D97-AF65-F5344CB8AC3E}">
        <p14:creationId xmlns:p14="http://schemas.microsoft.com/office/powerpoint/2010/main" val="18596321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582" y="1145310"/>
            <a:ext cx="10935395" cy="4954298"/>
          </a:xfrm>
        </p:spPr>
        <p:txBody>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Chmod</a:t>
            </a:r>
            <a:r>
              <a:rPr lang="en-US" sz="2400" b="1"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chmod</a:t>
            </a:r>
            <a:r>
              <a:rPr lang="en-US" sz="2000" dirty="0">
                <a:latin typeface="Arial" panose="020B0604020202020204" pitchFamily="34" charset="0"/>
                <a:cs typeface="Arial" panose="020B0604020202020204" pitchFamily="34" charset="0"/>
              </a:rPr>
              <a:t> (short for </a:t>
            </a:r>
            <a:r>
              <a:rPr lang="en-US" sz="2000" b="1" dirty="0">
                <a:latin typeface="Arial" panose="020B0604020202020204" pitchFamily="34" charset="0"/>
                <a:cs typeface="Arial" panose="020B0604020202020204" pitchFamily="34" charset="0"/>
              </a:rPr>
              <a:t>change mode</a:t>
            </a:r>
            <a:r>
              <a:rPr lang="en-US" sz="2000" dirty="0">
                <a:latin typeface="Arial" panose="020B0604020202020204" pitchFamily="34" charset="0"/>
                <a:cs typeface="Arial" panose="020B0604020202020204" pitchFamily="34" charset="0"/>
              </a:rPr>
              <a:t>) command is used to manage file system access </a:t>
            </a:r>
            <a:r>
              <a:rPr lang="en-US" sz="2000" dirty="0" smtClean="0">
                <a:latin typeface="Arial" panose="020B0604020202020204" pitchFamily="34" charset="0"/>
                <a:cs typeface="Arial" panose="020B0604020202020204" pitchFamily="34" charset="0"/>
              </a:rPr>
              <a:t>permissions on </a:t>
            </a:r>
            <a:r>
              <a:rPr lang="en-US" sz="2000" dirty="0" err="1" smtClean="0">
                <a:latin typeface="Arial" panose="020B0604020202020204" pitchFamily="34" charset="0"/>
                <a:cs typeface="Arial" panose="020B0604020202020204" pitchFamily="34" charset="0"/>
              </a:rPr>
              <a:t>linux</a:t>
            </a:r>
            <a:endParaRPr lang="en-IN"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22710" y="2988680"/>
            <a:ext cx="10714649" cy="2608555"/>
          </a:xfrm>
          <a:prstGeom prst="rect">
            <a:avLst/>
          </a:prstGeom>
        </p:spPr>
      </p:pic>
      <p:sp>
        <p:nvSpPr>
          <p:cNvPr id="6" name="TextBox 5"/>
          <p:cNvSpPr txBox="1"/>
          <p:nvPr/>
        </p:nvSpPr>
        <p:spPr>
          <a:xfrm>
            <a:off x="802871" y="2183331"/>
            <a:ext cx="5366327"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Giving permission in symbolic mode</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26682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66951" y="2374505"/>
            <a:ext cx="9426757" cy="2982585"/>
          </a:xfrm>
          <a:prstGeom prst="rect">
            <a:avLst/>
          </a:prstGeom>
        </p:spPr>
      </p:pic>
      <p:sp>
        <p:nvSpPr>
          <p:cNvPr id="5" name="Rectangle 4"/>
          <p:cNvSpPr/>
          <p:nvPr/>
        </p:nvSpPr>
        <p:spPr>
          <a:xfrm>
            <a:off x="1025236" y="1099127"/>
            <a:ext cx="6121156" cy="461665"/>
          </a:xfrm>
          <a:prstGeom prst="rect">
            <a:avLst/>
          </a:prstGeom>
        </p:spPr>
        <p:txBody>
          <a:bodyPr wrap="square">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Giving permission </a:t>
            </a:r>
            <a:r>
              <a:rPr lang="en-US" sz="2400" b="1" dirty="0" smtClean="0">
                <a:latin typeface="Arial" panose="020B0604020202020204" pitchFamily="34" charset="0"/>
                <a:cs typeface="Arial" panose="020B0604020202020204" pitchFamily="34" charset="0"/>
              </a:rPr>
              <a:t>by using </a:t>
            </a:r>
            <a:r>
              <a:rPr lang="en-US" sz="2400" b="1" dirty="0" err="1" smtClean="0">
                <a:latin typeface="Arial" panose="020B0604020202020204" pitchFamily="34" charset="0"/>
                <a:cs typeface="Arial" panose="020B0604020202020204" pitchFamily="34" charset="0"/>
              </a:rPr>
              <a:t>numerics</a:t>
            </a:r>
            <a:endParaRPr lang="en-I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78300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400" y="692727"/>
            <a:ext cx="11342255" cy="1754326"/>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File :-  </a:t>
            </a:r>
          </a:p>
          <a:p>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File </a:t>
            </a:r>
            <a:r>
              <a:rPr lang="en-US" sz="2000" dirty="0">
                <a:latin typeface="Arial" panose="020B0604020202020204" pitchFamily="34" charset="0"/>
                <a:cs typeface="Arial" panose="020B0604020202020204" pitchFamily="34" charset="0"/>
              </a:rPr>
              <a:t>command is used to determine the file type. It does not care about the extension used for </a:t>
            </a:r>
            <a:r>
              <a:rPr lang="en-US" sz="2000" dirty="0" smtClean="0">
                <a:latin typeface="Arial" panose="020B0604020202020204" pitchFamily="34" charset="0"/>
                <a:cs typeface="Arial" panose="020B0604020202020204" pitchFamily="34" charset="0"/>
              </a:rPr>
              <a:t>file</a:t>
            </a:r>
            <a:r>
              <a:rPr lang="en-US" sz="2000" dirty="0">
                <a:latin typeface="Arial" panose="020B0604020202020204" pitchFamily="34" charset="0"/>
                <a:cs typeface="Arial" panose="020B0604020202020204" pitchFamily="34" charset="0"/>
              </a:rPr>
              <a:t>. It simply uses file command and tell us the file type. It has several options</a:t>
            </a:r>
            <a:r>
              <a:rPr lang="en-US" sz="2000" dirty="0" smtClean="0">
                <a:latin typeface="Arial" panose="020B0604020202020204" pitchFamily="34" charset="0"/>
                <a:cs typeface="Arial" panose="020B0604020202020204" pitchFamily="34" charset="0"/>
              </a:rPr>
              <a:t>.</a:t>
            </a:r>
          </a:p>
          <a:p>
            <a:endParaRPr lang="en-US" sz="2400" b="1"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Syntax : </a:t>
            </a:r>
            <a:r>
              <a:rPr lang="en-US" sz="2000" b="1" dirty="0" smtClean="0">
                <a:latin typeface="Arial" panose="020B0604020202020204" pitchFamily="34" charset="0"/>
                <a:cs typeface="Arial" panose="020B0604020202020204" pitchFamily="34" charset="0"/>
              </a:rPr>
              <a:t>file &lt;file-name&gt;</a:t>
            </a:r>
            <a:endParaRPr lang="en-IN" sz="20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69912" y="2534178"/>
            <a:ext cx="7541216" cy="1143099"/>
          </a:xfrm>
          <a:prstGeom prst="rect">
            <a:avLst/>
          </a:prstGeom>
        </p:spPr>
      </p:pic>
      <p:sp>
        <p:nvSpPr>
          <p:cNvPr id="6" name="TextBox 5"/>
          <p:cNvSpPr txBox="1"/>
          <p:nvPr/>
        </p:nvSpPr>
        <p:spPr>
          <a:xfrm>
            <a:off x="258618" y="3842327"/>
            <a:ext cx="11831782" cy="2123658"/>
          </a:xfrm>
          <a:prstGeom prst="rect">
            <a:avLst/>
          </a:prstGeom>
          <a:noFill/>
        </p:spPr>
        <p:txBody>
          <a:bodyPr wrap="square" rtlCol="0">
            <a:spAutoFit/>
          </a:bodyPr>
          <a:lstStyle/>
          <a:p>
            <a:r>
              <a:rPr lang="en-IN" sz="2400" b="1" dirty="0" smtClean="0">
                <a:latin typeface="Arial" panose="020B0604020202020204" pitchFamily="34" charset="0"/>
                <a:cs typeface="Arial" panose="020B0604020202020204" pitchFamily="34" charset="0"/>
              </a:rPr>
              <a:t>Options :</a:t>
            </a:r>
          </a:p>
          <a:p>
            <a:pPr marL="342900" indent="-342900">
              <a:buFont typeface="Arial" panose="020B0604020202020204" pitchFamily="34" charset="0"/>
              <a:buChar char="•"/>
            </a:pPr>
            <a:r>
              <a:rPr lang="en-IN" sz="2400" b="1" dirty="0" smtClean="0">
                <a:latin typeface="Arial" panose="020B0604020202020204" pitchFamily="34" charset="0"/>
                <a:cs typeface="Arial" panose="020B0604020202020204" pitchFamily="34" charset="0"/>
              </a:rPr>
              <a:t>File * :</a:t>
            </a:r>
            <a:r>
              <a:rPr lang="en-IN" sz="2400"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This </a:t>
            </a:r>
            <a:r>
              <a:rPr lang="en-US" sz="2000" dirty="0">
                <a:latin typeface="Arial" panose="020B0604020202020204" pitchFamily="34" charset="0"/>
                <a:cs typeface="Arial" panose="020B0604020202020204" pitchFamily="34" charset="0"/>
              </a:rPr>
              <a:t>command is used to obtain the type of all files of the current directory</a:t>
            </a:r>
            <a:r>
              <a:rPr lang="en-US" sz="2000" dirty="0" smtClean="0">
                <a:latin typeface="Arial" panose="020B0604020202020204" pitchFamily="34" charset="0"/>
                <a:cs typeface="Arial" panose="020B0604020202020204" pitchFamily="34" charset="0"/>
              </a:rPr>
              <a:t>.                                          </a:t>
            </a:r>
          </a:p>
          <a:p>
            <a:r>
              <a:rPr lang="en-US" dirty="0" smtClean="0"/>
              <a:t>     </a:t>
            </a:r>
            <a:r>
              <a:rPr lang="en-US" sz="2000" dirty="0" smtClean="0">
                <a:latin typeface="Arial" panose="020B0604020202020204" pitchFamily="34" charset="0"/>
                <a:cs typeface="Arial" panose="020B0604020202020204" pitchFamily="34" charset="0"/>
              </a:rPr>
              <a:t>syntax : </a:t>
            </a:r>
            <a:r>
              <a:rPr lang="en-US" sz="2000" b="1" dirty="0" smtClean="0">
                <a:latin typeface="Arial" panose="020B0604020202020204" pitchFamily="34" charset="0"/>
                <a:cs typeface="Arial" panose="020B0604020202020204" pitchFamily="34" charset="0"/>
              </a:rPr>
              <a:t>file *</a:t>
            </a: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File [range]* : </a:t>
            </a:r>
            <a:r>
              <a:rPr lang="en-US" sz="2000" dirty="0">
                <a:latin typeface="Arial" panose="020B0604020202020204" pitchFamily="34" charset="0"/>
                <a:cs typeface="Arial" panose="020B0604020202020204" pitchFamily="34" charset="0"/>
              </a:rPr>
              <a:t>With the help of this command you can specify a range of the alphabets for the files you want. It will list out only those files which starts from the alphabets present in the range</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    Syntax : </a:t>
            </a:r>
            <a:r>
              <a:rPr lang="en-US" sz="2000" b="1" dirty="0" smtClean="0">
                <a:latin typeface="Arial" panose="020B0604020202020204" pitchFamily="34" charset="0"/>
                <a:cs typeface="Arial" panose="020B0604020202020204" pitchFamily="34" charset="0"/>
              </a:rPr>
              <a:t>file [range]*</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440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53672" y="1256145"/>
            <a:ext cx="6156397" cy="4867347"/>
          </a:xfrm>
          <a:prstGeom prst="rect">
            <a:avLst/>
          </a:prstGeom>
        </p:spPr>
      </p:pic>
      <p:sp>
        <p:nvSpPr>
          <p:cNvPr id="5" name="TextBox 4"/>
          <p:cNvSpPr txBox="1"/>
          <p:nvPr/>
        </p:nvSpPr>
        <p:spPr>
          <a:xfrm>
            <a:off x="51159" y="360219"/>
            <a:ext cx="8358910" cy="707886"/>
          </a:xfrm>
          <a:prstGeom prst="rect">
            <a:avLst/>
          </a:prstGeom>
          <a:noFill/>
        </p:spPr>
        <p:txBody>
          <a:bodyPr wrap="square" rtlCol="0">
            <a:spAutoFit/>
          </a:bodyPr>
          <a:lstStyle/>
          <a:p>
            <a:r>
              <a:rPr lang="en-US" sz="4000" b="1" dirty="0" smtClean="0">
                <a:latin typeface="Arial" panose="020B0604020202020204" pitchFamily="34" charset="0"/>
                <a:cs typeface="Arial" panose="020B0604020202020204" pitchFamily="34" charset="0"/>
              </a:rPr>
              <a:t>Components of operating system</a:t>
            </a:r>
            <a:endParaRPr lang="en-IN"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72308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panose="020B0604020202020204" pitchFamily="34" charset="0"/>
                <a:cs typeface="Arial" panose="020B0604020202020204" pitchFamily="34" charset="0"/>
              </a:rPr>
              <a:t>Networking Commands</a:t>
            </a:r>
          </a:p>
        </p:txBody>
      </p:sp>
      <p:sp>
        <p:nvSpPr>
          <p:cNvPr id="3" name="Content Placeholder 2"/>
          <p:cNvSpPr>
            <a:spLocks noGrp="1"/>
          </p:cNvSpPr>
          <p:nvPr>
            <p:ph idx="1"/>
          </p:nvPr>
        </p:nvSpPr>
        <p:spPr>
          <a:xfrm>
            <a:off x="452583" y="1468582"/>
            <a:ext cx="10972340" cy="4492480"/>
          </a:xfrm>
        </p:spPr>
        <p:txBody>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Ifconfig</a:t>
            </a:r>
            <a:r>
              <a:rPr lang="en-US" sz="2400" b="1"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 </a:t>
            </a:r>
            <a:r>
              <a:rPr lang="en-US" sz="2000" u="sng" dirty="0" smtClean="0">
                <a:latin typeface="Arial" panose="020B0604020202020204" pitchFamily="34" charset="0"/>
                <a:cs typeface="Arial" panose="020B0604020202020204" pitchFamily="34" charset="0"/>
              </a:rPr>
              <a:t>It</a:t>
            </a:r>
            <a:r>
              <a:rPr lang="en-US" sz="2000" dirty="0">
                <a:latin typeface="Arial" panose="020B0604020202020204" pitchFamily="34" charset="0"/>
                <a:cs typeface="Arial" panose="020B0604020202020204" pitchFamily="34" charset="0"/>
              </a:rPr>
              <a:t> is a command-line interface tool for network interface configuration and is also used to initialize interfaces at system boot time</a:t>
            </a:r>
            <a:r>
              <a:rPr lang="en-US" sz="18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used to view the IP Address, Hardware / MAC address, as well as MTU (Maximum Transmission Unit) size of the currently active interfaces</a:t>
            </a:r>
            <a:r>
              <a:rPr lang="en-US" dirty="0"/>
              <a:t>. </a:t>
            </a:r>
            <a:endParaRPr lang="en-US" sz="1800" dirty="0" smtClean="0">
              <a:latin typeface="Arial" panose="020B0604020202020204" pitchFamily="34" charset="0"/>
              <a:cs typeface="Arial" panose="020B0604020202020204" pitchFamily="34" charset="0"/>
            </a:endParaRPr>
          </a:p>
          <a:p>
            <a:pPr marL="0" indent="0"/>
            <a:endParaRPr lang="en-IN" sz="28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49746" y="3029527"/>
            <a:ext cx="9741202" cy="3151083"/>
          </a:xfrm>
          <a:prstGeom prst="rect">
            <a:avLst/>
          </a:prstGeom>
        </p:spPr>
      </p:pic>
    </p:spTree>
    <p:extLst>
      <p:ext uri="{BB962C8B-B14F-4D97-AF65-F5344CB8AC3E}">
        <p14:creationId xmlns:p14="http://schemas.microsoft.com/office/powerpoint/2010/main" val="30697079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6" y="720436"/>
            <a:ext cx="11896436" cy="5240626"/>
          </a:xfrm>
        </p:spPr>
        <p:txBody>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Ping </a:t>
            </a:r>
            <a:r>
              <a:rPr lang="en-US" sz="2400" b="1" dirty="0" smtClean="0">
                <a:latin typeface="Arial" panose="020B0604020202020204" pitchFamily="34" charset="0"/>
                <a:cs typeface="Arial" panose="020B0604020202020204" pitchFamily="34" charset="0"/>
              </a:rPr>
              <a:t>(Packet Internet </a:t>
            </a:r>
            <a:r>
              <a:rPr lang="en-US" sz="2400" b="1" dirty="0">
                <a:latin typeface="Arial" panose="020B0604020202020204" pitchFamily="34" charset="0"/>
                <a:cs typeface="Arial" panose="020B0604020202020204" pitchFamily="34" charset="0"/>
              </a:rPr>
              <a:t>Groper)</a:t>
            </a:r>
            <a:r>
              <a:rPr lang="en-US" sz="3600" dirty="0">
                <a:latin typeface="Arial" panose="020B0604020202020204" pitchFamily="34" charset="0"/>
                <a:cs typeface="Arial" panose="020B0604020202020204" pitchFamily="34" charset="0"/>
              </a:rPr>
              <a:t> </a:t>
            </a:r>
            <a:r>
              <a:rPr lang="en-US" sz="2400" dirty="0" smtClean="0"/>
              <a:t>: </a:t>
            </a:r>
            <a:r>
              <a:rPr lang="en-US" sz="2000" dirty="0" smtClean="0">
                <a:latin typeface="Arial" panose="020B0604020202020204" pitchFamily="34" charset="0"/>
                <a:cs typeface="Arial" panose="020B0604020202020204" pitchFamily="34" charset="0"/>
              </a:rPr>
              <a:t>Is </a:t>
            </a:r>
            <a:r>
              <a:rPr lang="en-US" sz="2000" dirty="0">
                <a:latin typeface="Arial" panose="020B0604020202020204" pitchFamily="34" charset="0"/>
                <a:cs typeface="Arial" panose="020B0604020202020204" pitchFamily="34" charset="0"/>
              </a:rPr>
              <a:t>a utility normally used for testing connectivity between two systems on a network (</a:t>
            </a:r>
            <a:r>
              <a:rPr lang="en-US" sz="2000" b="1" dirty="0">
                <a:latin typeface="Arial" panose="020B0604020202020204" pitchFamily="34" charset="0"/>
                <a:cs typeface="Arial" panose="020B0604020202020204" pitchFamily="34" charset="0"/>
              </a:rPr>
              <a:t>Local Area Network</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LAN</a:t>
            </a:r>
            <a:r>
              <a:rPr lang="en-US" sz="20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Wide Area Network</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WAN</a:t>
            </a:r>
            <a:r>
              <a:rPr lang="en-US" sz="2000" dirty="0">
                <a:latin typeface="Arial" panose="020B0604020202020204" pitchFamily="34" charset="0"/>
                <a:cs typeface="Arial" panose="020B0604020202020204" pitchFamily="34" charset="0"/>
              </a:rPr>
              <a:t>)). It uses </a:t>
            </a:r>
            <a:r>
              <a:rPr lang="en-US" sz="2000" b="1" dirty="0">
                <a:latin typeface="Arial" panose="020B0604020202020204" pitchFamily="34" charset="0"/>
                <a:cs typeface="Arial" panose="020B0604020202020204" pitchFamily="34" charset="0"/>
              </a:rPr>
              <a:t>ICMP</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Internet Control Message Protocol</a:t>
            </a:r>
            <a:r>
              <a:rPr lang="en-US" sz="2000" dirty="0">
                <a:latin typeface="Arial" panose="020B0604020202020204" pitchFamily="34" charset="0"/>
                <a:cs typeface="Arial" panose="020B0604020202020204" pitchFamily="34" charset="0"/>
              </a:rPr>
              <a:t>) to communicate to nodes on a network. </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0" indent="0"/>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Route : </a:t>
            </a: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route is a command-line utility for displaying or manipulating the IP routing table of a Linux system. It is mainly used to configure static routes to specific hosts or networks via an interface.</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0" indent="0"/>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701964" y="1989744"/>
            <a:ext cx="10529454" cy="1351005"/>
          </a:xfrm>
          <a:prstGeom prst="rect">
            <a:avLst/>
          </a:prstGeom>
        </p:spPr>
      </p:pic>
      <p:pic>
        <p:nvPicPr>
          <p:cNvPr id="5" name="Picture 4"/>
          <p:cNvPicPr>
            <a:picLocks noChangeAspect="1"/>
          </p:cNvPicPr>
          <p:nvPr/>
        </p:nvPicPr>
        <p:blipFill>
          <a:blip r:embed="rId3"/>
          <a:stretch>
            <a:fillRect/>
          </a:stretch>
        </p:blipFill>
        <p:spPr>
          <a:xfrm>
            <a:off x="540392" y="4868904"/>
            <a:ext cx="11651608" cy="1286121"/>
          </a:xfrm>
          <a:prstGeom prst="rect">
            <a:avLst/>
          </a:prstGeom>
        </p:spPr>
      </p:pic>
    </p:spTree>
    <p:extLst>
      <p:ext uri="{BB962C8B-B14F-4D97-AF65-F5344CB8AC3E}">
        <p14:creationId xmlns:p14="http://schemas.microsoft.com/office/powerpoint/2010/main" val="1146905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5021" y="1099226"/>
            <a:ext cx="10889901" cy="4861836"/>
          </a:xfrm>
        </p:spPr>
        <p:txBody>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Netstat</a:t>
            </a:r>
            <a:r>
              <a:rPr lang="en-US" sz="2400" b="1"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I</a:t>
            </a:r>
            <a:r>
              <a:rPr lang="en-US" sz="2000" dirty="0" smtClean="0">
                <a:latin typeface="Arial" panose="020B0604020202020204" pitchFamily="34" charset="0"/>
                <a:cs typeface="Arial" panose="020B0604020202020204" pitchFamily="34" charset="0"/>
              </a:rPr>
              <a:t>s </a:t>
            </a:r>
            <a:r>
              <a:rPr lang="en-US" sz="2000" dirty="0">
                <a:latin typeface="Arial" panose="020B0604020202020204" pitchFamily="34" charset="0"/>
                <a:cs typeface="Arial" panose="020B0604020202020204" pitchFamily="34" charset="0"/>
              </a:rPr>
              <a:t>a command-line tool that displays useful information such as network connections, routing tables, interface </a:t>
            </a:r>
            <a:r>
              <a:rPr lang="en-US" sz="2000" dirty="0" smtClean="0">
                <a:latin typeface="Arial" panose="020B0604020202020204" pitchFamily="34" charset="0"/>
                <a:cs typeface="Arial" panose="020B0604020202020204" pitchFamily="34" charset="0"/>
              </a:rPr>
              <a:t>statistics, </a:t>
            </a:r>
            <a:r>
              <a:rPr lang="en-US" sz="2000" dirty="0">
                <a:latin typeface="Arial" panose="020B0604020202020204" pitchFamily="34" charset="0"/>
                <a:cs typeface="Arial" panose="020B0604020202020204" pitchFamily="34" charset="0"/>
              </a:rPr>
              <a:t>it is also a fundamental network service debugging tool used to check which programs are listening on what ports</a:t>
            </a:r>
            <a:endParaRPr lang="en-IN" sz="32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72862" y="2427069"/>
            <a:ext cx="11783868" cy="3307367"/>
          </a:xfrm>
          <a:prstGeom prst="rect">
            <a:avLst/>
          </a:prstGeom>
        </p:spPr>
      </p:pic>
    </p:spTree>
    <p:extLst>
      <p:ext uri="{BB962C8B-B14F-4D97-AF65-F5344CB8AC3E}">
        <p14:creationId xmlns:p14="http://schemas.microsoft.com/office/powerpoint/2010/main" val="2583230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932" y="1157591"/>
            <a:ext cx="10850990" cy="4803471"/>
          </a:xfrm>
        </p:spPr>
        <p:txBody>
          <a:bodyPr/>
          <a:lstStyle/>
          <a:p>
            <a:pPr marL="285750" indent="-285750">
              <a:buFont typeface="Arial" panose="020B0604020202020204" pitchFamily="34" charset="0"/>
              <a:buChar char="•"/>
            </a:pPr>
            <a:r>
              <a:rPr lang="en-US" sz="2400" b="1" u="sng" dirty="0" err="1">
                <a:latin typeface="Arial" panose="020B0604020202020204" pitchFamily="34" charset="0"/>
                <a:cs typeface="Arial" panose="020B0604020202020204" pitchFamily="34" charset="0"/>
              </a:rPr>
              <a:t>ss</a:t>
            </a:r>
            <a:r>
              <a:rPr lang="en-US" sz="2400" b="1" u="sng" dirty="0">
                <a:latin typeface="Arial" panose="020B0604020202020204" pitchFamily="34" charset="0"/>
                <a:cs typeface="Arial" panose="020B0604020202020204" pitchFamily="34" charset="0"/>
              </a:rPr>
              <a:t> (socket statistics</a:t>
            </a:r>
            <a:r>
              <a:rPr lang="en-US" sz="2400" b="1" u="sng" dirty="0" smtClean="0">
                <a:latin typeface="Arial" panose="020B0604020202020204" pitchFamily="34" charset="0"/>
                <a:cs typeface="Arial" panose="020B0604020202020204" pitchFamily="34" charset="0"/>
              </a:rPr>
              <a:t>) : </a:t>
            </a:r>
            <a:r>
              <a:rPr lang="en-US" dirty="0"/>
              <a:t> </a:t>
            </a:r>
            <a:r>
              <a:rPr lang="en-US" sz="2000" dirty="0">
                <a:latin typeface="Arial" panose="020B0604020202020204" pitchFamily="34" charset="0"/>
                <a:cs typeface="Arial" panose="020B0604020202020204" pitchFamily="34" charset="0"/>
              </a:rPr>
              <a:t>I</a:t>
            </a:r>
            <a:r>
              <a:rPr lang="en-US" sz="2000" dirty="0" smtClean="0">
                <a:latin typeface="Arial" panose="020B0604020202020204" pitchFamily="34" charset="0"/>
                <a:cs typeface="Arial" panose="020B0604020202020204" pitchFamily="34" charset="0"/>
              </a:rPr>
              <a:t>s </a:t>
            </a:r>
            <a:r>
              <a:rPr lang="en-US" sz="2000" dirty="0">
                <a:latin typeface="Arial" panose="020B0604020202020204" pitchFamily="34" charset="0"/>
                <a:cs typeface="Arial" panose="020B0604020202020204" pitchFamily="34" charset="0"/>
              </a:rPr>
              <a:t>a powerful command-line utility to investigate sockets. It dumps socket statistics and displays information similar to </a:t>
            </a:r>
            <a:r>
              <a:rPr lang="en-US" sz="2000" b="1" dirty="0" err="1">
                <a:latin typeface="Arial" panose="020B0604020202020204" pitchFamily="34" charset="0"/>
                <a:cs typeface="Arial" panose="020B0604020202020204" pitchFamily="34" charset="0"/>
              </a:rPr>
              <a:t>netstat</a:t>
            </a:r>
            <a:r>
              <a:rPr lang="en-US" sz="2000" dirty="0">
                <a:latin typeface="Arial" panose="020B0604020202020204" pitchFamily="34" charset="0"/>
                <a:cs typeface="Arial" panose="020B0604020202020204" pitchFamily="34" charset="0"/>
              </a:rPr>
              <a:t>. In addition, it shows more TCP and state information compared to other similar utilities.</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73932" y="2480768"/>
            <a:ext cx="11128443" cy="2781896"/>
          </a:xfrm>
          <a:prstGeom prst="rect">
            <a:avLst/>
          </a:prstGeom>
        </p:spPr>
      </p:pic>
    </p:spTree>
    <p:extLst>
      <p:ext uri="{BB962C8B-B14F-4D97-AF65-F5344CB8AC3E}">
        <p14:creationId xmlns:p14="http://schemas.microsoft.com/office/powerpoint/2010/main" val="38784829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4204" y="1108953"/>
            <a:ext cx="10860718" cy="4852109"/>
          </a:xfrm>
        </p:spPr>
        <p:txBody>
          <a:bodyPr/>
          <a:lstStyle/>
          <a:p>
            <a:pPr marL="285750" indent="-285750">
              <a:buFont typeface="Arial" panose="020B0604020202020204" pitchFamily="34" charset="0"/>
              <a:buChar char="•"/>
            </a:pPr>
            <a:r>
              <a:rPr lang="en-US" sz="2400" b="1" u="sng" dirty="0">
                <a:latin typeface="Arial" panose="020B0604020202020204" pitchFamily="34" charset="0"/>
                <a:cs typeface="Arial" panose="020B0604020202020204" pitchFamily="34" charset="0"/>
              </a:rPr>
              <a:t>host </a:t>
            </a:r>
            <a:r>
              <a:rPr lang="en-US" sz="2400" b="1" u="sng" dirty="0" smtClean="0">
                <a:latin typeface="Arial" panose="020B0604020202020204" pitchFamily="34" charset="0"/>
                <a:cs typeface="Arial" panose="020B0604020202020204" pitchFamily="34" charset="0"/>
              </a:rPr>
              <a:t>command</a:t>
            </a:r>
            <a:r>
              <a:rPr lang="en-US" sz="2400" b="1" dirty="0">
                <a:latin typeface="Arial" panose="020B0604020202020204" pitchFamily="34" charset="0"/>
                <a:cs typeface="Arial" panose="020B0604020202020204" pitchFamily="34" charset="0"/>
              </a:rPr>
              <a:t> </a:t>
            </a:r>
            <a:r>
              <a:rPr lang="en-US" dirty="0" smtClean="0"/>
              <a:t>: </a:t>
            </a:r>
            <a:r>
              <a:rPr lang="en-US" sz="2000" dirty="0" smtClean="0">
                <a:latin typeface="Arial" panose="020B0604020202020204" pitchFamily="34" charset="0"/>
                <a:cs typeface="Arial" panose="020B0604020202020204" pitchFamily="34" charset="0"/>
              </a:rPr>
              <a:t>Is </a:t>
            </a:r>
            <a:r>
              <a:rPr lang="en-US" sz="2000" dirty="0">
                <a:latin typeface="Arial" panose="020B0604020202020204" pitchFamily="34" charset="0"/>
                <a:cs typeface="Arial" panose="020B0604020202020204" pitchFamily="34" charset="0"/>
              </a:rPr>
              <a:t>a simple utility for carrying out DNS lookups, it translates hostnames to IP addresses and vice versa</a:t>
            </a:r>
            <a:r>
              <a:rPr lang="en-US" sz="20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Nslookup</a:t>
            </a:r>
            <a:r>
              <a:rPr lang="en-US" sz="2400" b="1" dirty="0" smtClean="0">
                <a:latin typeface="Arial" panose="020B0604020202020204" pitchFamily="34" charset="0"/>
                <a:cs typeface="Arial" panose="020B0604020202020204" pitchFamily="34" charset="0"/>
              </a:rPr>
              <a:t> : </a:t>
            </a:r>
            <a:r>
              <a:rPr lang="en-US" sz="2000" u="sng" dirty="0" err="1" smtClean="0">
                <a:latin typeface="Arial" panose="020B0604020202020204" pitchFamily="34" charset="0"/>
                <a:cs typeface="Arial" panose="020B0604020202020204" pitchFamily="34" charset="0"/>
              </a:rPr>
              <a:t>Nslookup</a:t>
            </a:r>
            <a:r>
              <a:rPr lang="en-US" sz="2000" dirty="0">
                <a:latin typeface="Arial" panose="020B0604020202020204" pitchFamily="34" charset="0"/>
                <a:cs typeface="Arial" panose="020B0604020202020204" pitchFamily="34" charset="0"/>
              </a:rPr>
              <a:t> is also a popular command-line utility to query DNS servers both interactively and non-interactively. It is used to query DNS resource records (RR). You can find out the </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record (IP address) of a domain as shown.</a:t>
            </a: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80194" y="1962506"/>
            <a:ext cx="9388654" cy="1143099"/>
          </a:xfrm>
          <a:prstGeom prst="rect">
            <a:avLst/>
          </a:prstGeom>
        </p:spPr>
      </p:pic>
      <p:pic>
        <p:nvPicPr>
          <p:cNvPr id="5" name="Picture 4"/>
          <p:cNvPicPr>
            <a:picLocks noChangeAspect="1"/>
          </p:cNvPicPr>
          <p:nvPr/>
        </p:nvPicPr>
        <p:blipFill>
          <a:blip r:embed="rId3"/>
          <a:stretch>
            <a:fillRect/>
          </a:stretch>
        </p:blipFill>
        <p:spPr>
          <a:xfrm>
            <a:off x="980194" y="4319080"/>
            <a:ext cx="9388654" cy="1912323"/>
          </a:xfrm>
          <a:prstGeom prst="rect">
            <a:avLst/>
          </a:prstGeom>
        </p:spPr>
      </p:pic>
    </p:spTree>
    <p:extLst>
      <p:ext uri="{BB962C8B-B14F-4D97-AF65-F5344CB8AC3E}">
        <p14:creationId xmlns:p14="http://schemas.microsoft.com/office/powerpoint/2010/main" val="9836191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0073" y="1750978"/>
            <a:ext cx="11011854" cy="4398597"/>
          </a:xfrm>
          <a:prstGeom prst="rect">
            <a:avLst/>
          </a:prstGeom>
        </p:spPr>
      </p:pic>
      <p:sp>
        <p:nvSpPr>
          <p:cNvPr id="5" name="TextBox 4"/>
          <p:cNvSpPr txBox="1"/>
          <p:nvPr/>
        </p:nvSpPr>
        <p:spPr>
          <a:xfrm>
            <a:off x="295036" y="950759"/>
            <a:ext cx="11601927" cy="1661993"/>
          </a:xfrm>
          <a:prstGeom prst="rect">
            <a:avLst/>
          </a:prstGeom>
          <a:noFill/>
        </p:spPr>
        <p:txBody>
          <a:bodyPr wrap="square" rtlCol="0">
            <a:spAutoFit/>
          </a:bodyPr>
          <a:lstStyle/>
          <a:p>
            <a:pPr marL="285750" indent="-285750">
              <a:buFont typeface="Arial" panose="020B0604020202020204" pitchFamily="34" charset="0"/>
              <a:buChar char="•"/>
            </a:pPr>
            <a:r>
              <a:rPr lang="en-US" sz="2400" b="1" u="sng" dirty="0">
                <a:latin typeface="Arial" panose="020B0604020202020204" pitchFamily="34" charset="0"/>
                <a:cs typeface="Arial" panose="020B0604020202020204" pitchFamily="34" charset="0"/>
              </a:rPr>
              <a:t>dig </a:t>
            </a:r>
            <a:r>
              <a:rPr lang="en-US" sz="2400" b="1" dirty="0">
                <a:latin typeface="Arial" panose="020B0604020202020204" pitchFamily="34" charset="0"/>
                <a:cs typeface="Arial" panose="020B0604020202020204" pitchFamily="34" charset="0"/>
              </a:rPr>
              <a:t>(domain information groper) :  </a:t>
            </a:r>
            <a:r>
              <a:rPr lang="en-US" sz="2000" dirty="0">
                <a:latin typeface="Arial" panose="020B0604020202020204" pitchFamily="34" charset="0"/>
                <a:cs typeface="Arial" panose="020B0604020202020204" pitchFamily="34" charset="0"/>
              </a:rPr>
              <a:t>Is also another simple DNS lookup utility, that is used to query DNS related information such as A Record, CNAME, MX Record etc.</a:t>
            </a:r>
            <a:endParaRPr lang="en-US" sz="2800" dirty="0">
              <a:latin typeface="Arial" panose="020B0604020202020204" pitchFamily="34" charset="0"/>
              <a:cs typeface="Arial" panose="020B0604020202020204" pitchFamily="34" charset="0"/>
            </a:endParaRPr>
          </a:p>
          <a:p>
            <a:r>
              <a:rPr lang="en-US" dirty="0"/>
              <a:t/>
            </a:r>
            <a:br>
              <a:rPr lang="en-US" dirty="0"/>
            </a:br>
            <a:endParaRPr lang="en-IN" dirty="0"/>
          </a:p>
          <a:p>
            <a:endParaRPr lang="en-IN" dirty="0"/>
          </a:p>
        </p:txBody>
      </p:sp>
    </p:spTree>
    <p:extLst>
      <p:ext uri="{BB962C8B-B14F-4D97-AF65-F5344CB8AC3E}">
        <p14:creationId xmlns:p14="http://schemas.microsoft.com/office/powerpoint/2010/main" val="26990810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smtClean="0">
                <a:latin typeface="Arial" panose="020B0604020202020204" pitchFamily="34" charset="0"/>
                <a:cs typeface="Arial" panose="020B0604020202020204" pitchFamily="34" charset="0"/>
              </a:rPr>
              <a:t>Last </a:t>
            </a:r>
            <a:endParaRPr lang="en-IN" sz="40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702108" y="3043784"/>
            <a:ext cx="10861675" cy="2405557"/>
          </a:xfrm>
          <a:prstGeom prst="rect">
            <a:avLst/>
          </a:prstGeom>
        </p:spPr>
      </p:pic>
      <p:sp>
        <p:nvSpPr>
          <p:cNvPr id="5" name="TextBox 4"/>
          <p:cNvSpPr txBox="1"/>
          <p:nvPr/>
        </p:nvSpPr>
        <p:spPr>
          <a:xfrm>
            <a:off x="932873" y="1452566"/>
            <a:ext cx="10991271"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last command </a:t>
            </a:r>
            <a:r>
              <a:rPr lang="en-US" sz="2400" b="1" dirty="0">
                <a:latin typeface="Arial" panose="020B0604020202020204" pitchFamily="34" charset="0"/>
                <a:cs typeface="Arial" panose="020B0604020202020204" pitchFamily="34" charset="0"/>
              </a:rPr>
              <a:t>displays information about the last logged-in users</a:t>
            </a:r>
            <a:r>
              <a:rPr lang="en-US" sz="2400" dirty="0">
                <a:latin typeface="Arial" panose="020B0604020202020204" pitchFamily="34" charset="0"/>
                <a:cs typeface="Arial" panose="020B0604020202020204" pitchFamily="34" charset="0"/>
              </a:rPr>
              <a:t>. It's pretty convenient and handy when we need to track login activities or investigate a possible security </a:t>
            </a:r>
            <a:r>
              <a:rPr lang="en-US" sz="2400" dirty="0" smtClean="0">
                <a:latin typeface="Arial" panose="020B0604020202020204" pitchFamily="34" charset="0"/>
                <a:cs typeface="Arial" panose="020B0604020202020204" pitchFamily="34" charset="0"/>
              </a:rPr>
              <a:t>breach.</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6746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489" y="286034"/>
            <a:ext cx="10863385" cy="1019175"/>
          </a:xfrm>
        </p:spPr>
        <p:txBody>
          <a:bodyPr/>
          <a:lstStyle/>
          <a:p>
            <a:r>
              <a:rPr lang="en-IN" sz="4000" dirty="0" err="1" smtClean="0">
                <a:latin typeface="Arial" panose="020B0604020202020204" pitchFamily="34" charset="0"/>
                <a:cs typeface="Arial" panose="020B0604020202020204" pitchFamily="34" charset="0"/>
              </a:rPr>
              <a:t>arp</a:t>
            </a:r>
            <a:r>
              <a:rPr lang="en-IN" sz="4000" dirty="0" smtClean="0">
                <a:latin typeface="Arial" panose="020B0604020202020204" pitchFamily="34" charset="0"/>
                <a:cs typeface="Arial" panose="020B0604020202020204" pitchFamily="34" charset="0"/>
              </a:rPr>
              <a:t> </a:t>
            </a:r>
            <a:endParaRPr lang="en-IN" sz="4000" dirty="0">
              <a:latin typeface="Arial" panose="020B0604020202020204" pitchFamily="34" charset="0"/>
              <a:cs typeface="Arial" panose="020B0604020202020204" pitchFamily="34" charset="0"/>
            </a:endParaRPr>
          </a:p>
        </p:txBody>
      </p:sp>
      <p:sp>
        <p:nvSpPr>
          <p:cNvPr id="4" name="Rectangle 3"/>
          <p:cNvSpPr/>
          <p:nvPr/>
        </p:nvSpPr>
        <p:spPr>
          <a:xfrm>
            <a:off x="563489" y="1221662"/>
            <a:ext cx="10372366"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The command </a:t>
            </a:r>
            <a:r>
              <a:rPr lang="en-US" sz="2400" dirty="0" err="1">
                <a:latin typeface="Arial" panose="020B0604020202020204" pitchFamily="34" charset="0"/>
                <a:cs typeface="Arial" panose="020B0604020202020204" pitchFamily="34" charset="0"/>
              </a:rPr>
              <a:t>arp</a:t>
            </a:r>
            <a:r>
              <a:rPr lang="en-US" sz="2400" dirty="0">
                <a:latin typeface="Arial" panose="020B0604020202020204" pitchFamily="34" charset="0"/>
                <a:cs typeface="Arial" panose="020B0604020202020204" pitchFamily="34" charset="0"/>
              </a:rPr>
              <a:t> stands for Address </a:t>
            </a:r>
            <a:r>
              <a:rPr lang="en-US" sz="2400" dirty="0" err="1">
                <a:latin typeface="Arial" panose="020B0604020202020204" pitchFamily="34" charset="0"/>
                <a:cs typeface="Arial" panose="020B0604020202020204" pitchFamily="34" charset="0"/>
              </a:rPr>
              <a:t>Resoslution</a:t>
            </a:r>
            <a:r>
              <a:rPr lang="en-US" sz="2400" dirty="0">
                <a:latin typeface="Arial" panose="020B0604020202020204" pitchFamily="34" charset="0"/>
                <a:cs typeface="Arial" panose="020B0604020202020204" pitchFamily="34" charset="0"/>
              </a:rPr>
              <a:t> Protocol. It allows us to view or add content into kernel's ARP table.</a:t>
            </a:r>
            <a:endParaRPr lang="en-IN" sz="2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563489" y="2233841"/>
            <a:ext cx="11078523" cy="1508891"/>
          </a:xfrm>
          <a:prstGeom prst="rect">
            <a:avLst/>
          </a:prstGeom>
        </p:spPr>
      </p:pic>
      <p:sp>
        <p:nvSpPr>
          <p:cNvPr id="6" name="TextBox 5"/>
          <p:cNvSpPr txBox="1"/>
          <p:nvPr/>
        </p:nvSpPr>
        <p:spPr>
          <a:xfrm>
            <a:off x="443345" y="3742733"/>
            <a:ext cx="9384146" cy="461665"/>
          </a:xfrm>
          <a:prstGeom prst="rect">
            <a:avLst/>
          </a:prstGeom>
          <a:noFill/>
        </p:spPr>
        <p:txBody>
          <a:bodyPr wrap="square" rtlCol="0">
            <a:spAutoFit/>
          </a:bodyPr>
          <a:lstStyle/>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2032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164" y="600364"/>
            <a:ext cx="11027760" cy="5360698"/>
          </a:xfrm>
        </p:spPr>
        <p:txBody>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#Display the Domain </a:t>
            </a:r>
            <a:r>
              <a:rPr lang="en-US" sz="2000" dirty="0" smtClean="0">
                <a:latin typeface="Arial" panose="020B0604020202020204" pitchFamily="34" charset="0"/>
                <a:cs typeface="Arial" panose="020B0604020202020204" pitchFamily="34" charset="0"/>
              </a:rPr>
              <a:t>Name                                                                                                                 </a:t>
            </a:r>
            <a:r>
              <a:rPr lang="en-US" sz="2000" b="1" dirty="0" smtClean="0">
                <a:latin typeface="Arial" panose="020B0604020202020204" pitchFamily="34" charset="0"/>
                <a:cs typeface="Arial" panose="020B0604020202020204" pitchFamily="34" charset="0"/>
              </a:rPr>
              <a:t>hostname </a:t>
            </a:r>
            <a:r>
              <a:rPr lang="en-US" sz="2000" b="1" dirty="0">
                <a:latin typeface="Arial" panose="020B0604020202020204" pitchFamily="34" charset="0"/>
                <a:cs typeface="Arial" panose="020B0604020202020204" pitchFamily="34" charset="0"/>
              </a:rPr>
              <a:t>-</a:t>
            </a:r>
            <a:r>
              <a:rPr lang="en-US" sz="2000" b="1" dirty="0" smtClean="0">
                <a:latin typeface="Arial" panose="020B0604020202020204" pitchFamily="34" charset="0"/>
                <a:cs typeface="Arial" panose="020B0604020202020204" pitchFamily="34" charset="0"/>
              </a:rPr>
              <a:t>d</a:t>
            </a:r>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#Display IP Address </a:t>
            </a:r>
            <a:r>
              <a:rPr lang="en-US" sz="2000" dirty="0" err="1">
                <a:latin typeface="Arial" panose="020B0604020202020204" pitchFamily="34" charset="0"/>
                <a:cs typeface="Arial" panose="020B0604020202020204" pitchFamily="34" charset="0"/>
              </a:rPr>
              <a:t>uname</a:t>
            </a:r>
            <a:r>
              <a:rPr lang="en-US" sz="2000" dirty="0">
                <a:latin typeface="Arial" panose="020B0604020202020204" pitchFamily="34" charset="0"/>
                <a:cs typeface="Arial" panose="020B0604020202020204" pitchFamily="34" charset="0"/>
              </a:rPr>
              <a:t> -p #Display </a:t>
            </a:r>
            <a:r>
              <a:rPr lang="en-US" sz="2000" dirty="0" err="1">
                <a:latin typeface="Arial" panose="020B0604020202020204" pitchFamily="34" charset="0"/>
                <a:cs typeface="Arial" panose="020B0604020202020204" pitchFamily="34" charset="0"/>
              </a:rPr>
              <a:t>DayNumber</a:t>
            </a:r>
            <a:r>
              <a:rPr lang="en-US" sz="2000" dirty="0">
                <a:latin typeface="Arial" panose="020B0604020202020204" pitchFamily="34" charset="0"/>
                <a:cs typeface="Arial" panose="020B0604020202020204" pitchFamily="34" charset="0"/>
              </a:rPr>
              <a:t> in a </a:t>
            </a:r>
            <a:r>
              <a:rPr lang="en-US" sz="2000" dirty="0" smtClean="0">
                <a:latin typeface="Arial" panose="020B0604020202020204" pitchFamily="34" charset="0"/>
                <a:cs typeface="Arial" panose="020B0604020202020204" pitchFamily="34" charset="0"/>
              </a:rPr>
              <a:t>year                                                        </a:t>
            </a:r>
            <a:r>
              <a:rPr lang="en-US" sz="2000" b="1" dirty="0" smtClean="0">
                <a:latin typeface="Arial" panose="020B0604020202020204" pitchFamily="34" charset="0"/>
                <a:cs typeface="Arial" panose="020B0604020202020204" pitchFamily="34" charset="0"/>
              </a:rPr>
              <a:t>hostname </a:t>
            </a:r>
            <a:r>
              <a:rPr lang="en-US" sz="2000" b="1" dirty="0">
                <a:latin typeface="Arial" panose="020B0604020202020204" pitchFamily="34" charset="0"/>
                <a:cs typeface="Arial" panose="020B0604020202020204" pitchFamily="34" charset="0"/>
              </a:rPr>
              <a:t>-</a:t>
            </a:r>
            <a:r>
              <a:rPr lang="en-US" sz="2000" b="1" dirty="0" err="1" smtClean="0">
                <a:latin typeface="Arial" panose="020B0604020202020204" pitchFamily="34" charset="0"/>
                <a:cs typeface="Arial" panose="020B0604020202020204" pitchFamily="34" charset="0"/>
              </a:rPr>
              <a:t>i</a:t>
            </a:r>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#Display current week </a:t>
            </a:r>
            <a:r>
              <a:rPr lang="en-US" sz="2000" dirty="0" smtClean="0">
                <a:latin typeface="Arial" panose="020B0604020202020204" pitchFamily="34" charset="0"/>
                <a:cs typeface="Arial" panose="020B0604020202020204" pitchFamily="34" charset="0"/>
              </a:rPr>
              <a:t>Number                                                                                                       </a:t>
            </a:r>
            <a:r>
              <a:rPr lang="en-US" sz="2000" b="1" dirty="0" smtClean="0">
                <a:latin typeface="Arial" panose="020B0604020202020204" pitchFamily="34" charset="0"/>
                <a:cs typeface="Arial" panose="020B0604020202020204" pitchFamily="34" charset="0"/>
              </a:rPr>
              <a:t>date </a:t>
            </a:r>
            <a:r>
              <a:rPr lang="en-US" sz="2000" b="1" dirty="0">
                <a:latin typeface="Arial" panose="020B0604020202020204" pitchFamily="34" charset="0"/>
                <a:cs typeface="Arial" panose="020B0604020202020204" pitchFamily="34" charset="0"/>
              </a:rPr>
              <a:t>+%</a:t>
            </a:r>
            <a:r>
              <a:rPr lang="en-US" sz="2000" b="1" dirty="0" smtClean="0">
                <a:latin typeface="Arial" panose="020B0604020202020204" pitchFamily="34" charset="0"/>
                <a:cs typeface="Arial" panose="020B0604020202020204" pitchFamily="34" charset="0"/>
              </a:rPr>
              <a:t>u</a:t>
            </a:r>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#Display Linux </a:t>
            </a:r>
            <a:r>
              <a:rPr lang="en-US" sz="2000" dirty="0" err="1">
                <a:latin typeface="Arial" panose="020B0604020202020204" pitchFamily="34" charset="0"/>
                <a:cs typeface="Arial" panose="020B0604020202020204" pitchFamily="34" charset="0"/>
              </a:rPr>
              <a:t>Flav</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Name                                                                                                                    </a:t>
            </a:r>
            <a:r>
              <a:rPr lang="en-US" sz="2000" b="1" dirty="0" err="1" smtClean="0">
                <a:latin typeface="Arial" panose="020B0604020202020204" pitchFamily="34" charset="0"/>
                <a:cs typeface="Arial" panose="020B0604020202020204" pitchFamily="34" charset="0"/>
              </a:rPr>
              <a:t>uname</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a:t>
            </a:r>
            <a:r>
              <a:rPr lang="en-US" sz="2000" b="1" dirty="0" smtClean="0">
                <a:latin typeface="Arial" panose="020B0604020202020204" pitchFamily="34" charset="0"/>
                <a:cs typeface="Arial" panose="020B0604020202020204" pitchFamily="34" charset="0"/>
              </a:rPr>
              <a:t>s</a:t>
            </a:r>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#Display Name of the </a:t>
            </a:r>
            <a:r>
              <a:rPr lang="en-US" sz="2000" dirty="0" smtClean="0">
                <a:latin typeface="Arial" panose="020B0604020202020204" pitchFamily="34" charset="0"/>
                <a:cs typeface="Arial" panose="020B0604020202020204" pitchFamily="34" charset="0"/>
              </a:rPr>
              <a:t>Processor                                                                                                    </a:t>
            </a:r>
            <a:r>
              <a:rPr lang="en-US" sz="2000" b="1" dirty="0" err="1" smtClean="0">
                <a:latin typeface="Arial" panose="020B0604020202020204" pitchFamily="34" charset="0"/>
                <a:cs typeface="Arial" panose="020B0604020202020204" pitchFamily="34" charset="0"/>
              </a:rPr>
              <a:t>Uname</a:t>
            </a:r>
            <a:r>
              <a:rPr lang="en-US" sz="2000" b="1" dirty="0" smtClean="0">
                <a:latin typeface="Arial" panose="020B0604020202020204" pitchFamily="34" charset="0"/>
                <a:cs typeface="Arial" panose="020B0604020202020204" pitchFamily="34" charset="0"/>
              </a:rPr>
              <a:t> -p</a:t>
            </a:r>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Display Date in </a:t>
            </a:r>
            <a:r>
              <a:rPr lang="en-US" sz="2000" dirty="0" err="1" smtClean="0">
                <a:latin typeface="Arial" panose="020B0604020202020204" pitchFamily="34" charset="0"/>
                <a:cs typeface="Arial" panose="020B0604020202020204" pitchFamily="34" charset="0"/>
              </a:rPr>
              <a:t>yyyy</a:t>
            </a:r>
            <a:r>
              <a:rPr lang="en-US" sz="2000" dirty="0" smtClean="0">
                <a:latin typeface="Arial" panose="020B0604020202020204" pitchFamily="34" charset="0"/>
                <a:cs typeface="Arial" panose="020B0604020202020204" pitchFamily="34" charset="0"/>
              </a:rPr>
              <a:t>/mm/</a:t>
            </a:r>
            <a:r>
              <a:rPr lang="en-US" sz="2000" dirty="0" err="1" smtClean="0">
                <a:latin typeface="Arial" panose="020B0604020202020204" pitchFamily="34" charset="0"/>
                <a:cs typeface="Arial" panose="020B0604020202020204" pitchFamily="34" charset="0"/>
              </a:rPr>
              <a:t>dd</a:t>
            </a:r>
            <a:r>
              <a:rPr lang="en-US" sz="2000" dirty="0" smtClean="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date </a:t>
            </a:r>
            <a:r>
              <a:rPr lang="en-US" sz="2000" b="1" dirty="0">
                <a:latin typeface="Arial" panose="020B0604020202020204" pitchFamily="34" charset="0"/>
                <a:cs typeface="Arial" panose="020B0604020202020204" pitchFamily="34" charset="0"/>
              </a:rPr>
              <a:t>+%</a:t>
            </a:r>
            <a:r>
              <a:rPr lang="en-US" sz="2000" b="1" dirty="0" smtClean="0">
                <a:latin typeface="Arial" panose="020B0604020202020204" pitchFamily="34" charset="0"/>
                <a:cs typeface="Arial" panose="020B0604020202020204" pitchFamily="34" charset="0"/>
              </a:rPr>
              <a:t>F</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#Display day number in a year                                                                                                       </a:t>
            </a:r>
            <a:r>
              <a:rPr lang="en-US" sz="2000" b="1" dirty="0" err="1" smtClean="0">
                <a:latin typeface="Arial" panose="020B0604020202020204" pitchFamily="34" charset="0"/>
                <a:cs typeface="Arial" panose="020B0604020202020204" pitchFamily="34" charset="0"/>
              </a:rPr>
              <a:t>cal</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-j</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585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panose="020B0604020202020204" pitchFamily="34" charset="0"/>
                <a:cs typeface="Arial" panose="020B0604020202020204" pitchFamily="34" charset="0"/>
              </a:rPr>
              <a:t>Linux I/O Redirection</a:t>
            </a:r>
          </a:p>
        </p:txBody>
      </p:sp>
      <p:sp>
        <p:nvSpPr>
          <p:cNvPr id="3" name="Content Placeholder 2"/>
          <p:cNvSpPr>
            <a:spLocks noGrp="1"/>
          </p:cNvSpPr>
          <p:nvPr>
            <p:ph idx="1"/>
          </p:nvPr>
        </p:nvSpPr>
        <p:spPr>
          <a:xfrm>
            <a:off x="563489" y="1662545"/>
            <a:ext cx="11222111" cy="4298517"/>
          </a:xfrm>
        </p:spPr>
        <p:txBody>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Redirection can be defined as changing the way from where commands read input to where commands sends output. You can redirect input and output of a </a:t>
            </a:r>
            <a:r>
              <a:rPr lang="en-US" sz="2000" dirty="0" smtClean="0">
                <a:latin typeface="Arial" panose="020B0604020202020204" pitchFamily="34" charset="0"/>
                <a:cs typeface="Arial" panose="020B0604020202020204" pitchFamily="34" charset="0"/>
              </a:rPr>
              <a:t>command.</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For </a:t>
            </a:r>
            <a:r>
              <a:rPr lang="en-US" sz="2000" dirty="0">
                <a:latin typeface="Arial" panose="020B0604020202020204" pitchFamily="34" charset="0"/>
                <a:cs typeface="Arial" panose="020B0604020202020204" pitchFamily="34" charset="0"/>
              </a:rPr>
              <a:t>redirection, meta characters are used. Redirection can be into a </a:t>
            </a:r>
            <a:r>
              <a:rPr lang="en-US" sz="2000" b="1" dirty="0">
                <a:latin typeface="Arial" panose="020B0604020202020204" pitchFamily="34" charset="0"/>
                <a:cs typeface="Arial" panose="020B0604020202020204" pitchFamily="34" charset="0"/>
              </a:rPr>
              <a:t>file </a:t>
            </a:r>
            <a:r>
              <a:rPr lang="en-US" sz="2000" dirty="0">
                <a:latin typeface="Arial" panose="020B0604020202020204" pitchFamily="34" charset="0"/>
                <a:cs typeface="Arial" panose="020B0604020202020204" pitchFamily="34" charset="0"/>
              </a:rPr>
              <a:t>(shell meta characters are angle </a:t>
            </a:r>
            <a:r>
              <a:rPr lang="en-US" sz="2000" b="1" dirty="0">
                <a:latin typeface="Arial" panose="020B0604020202020204" pitchFamily="34" charset="0"/>
                <a:cs typeface="Arial" panose="020B0604020202020204" pitchFamily="34" charset="0"/>
              </a:rPr>
              <a:t>brackets</a:t>
            </a:r>
            <a:r>
              <a:rPr lang="en-US" sz="2000" dirty="0">
                <a:latin typeface="Arial" panose="020B0604020202020204" pitchFamily="34" charset="0"/>
                <a:cs typeface="Arial" panose="020B0604020202020204" pitchFamily="34" charset="0"/>
              </a:rPr>
              <a:t> '&lt;', '&gt;') or a </a:t>
            </a:r>
            <a:r>
              <a:rPr lang="en-US" sz="2000" b="1" dirty="0">
                <a:latin typeface="Arial" panose="020B0604020202020204" pitchFamily="34" charset="0"/>
                <a:cs typeface="Arial" panose="020B0604020202020204" pitchFamily="34" charset="0"/>
              </a:rPr>
              <a:t>program</a:t>
            </a:r>
            <a:r>
              <a:rPr lang="en-US" sz="2000" dirty="0">
                <a:latin typeface="Arial" panose="020B0604020202020204" pitchFamily="34" charset="0"/>
                <a:cs typeface="Arial" panose="020B0604020202020204" pitchFamily="34" charset="0"/>
              </a:rPr>
              <a:t> ( shell meta characters are </a:t>
            </a:r>
            <a:r>
              <a:rPr lang="en-US" sz="2000" b="1" dirty="0" err="1">
                <a:latin typeface="Arial" panose="020B0604020202020204" pitchFamily="34" charset="0"/>
                <a:cs typeface="Arial" panose="020B0604020202020204" pitchFamily="34" charset="0"/>
              </a:rPr>
              <a:t>pipe</a:t>
            </a:r>
            <a:r>
              <a:rPr lang="en-US" sz="2000" dirty="0" err="1">
                <a:latin typeface="Arial" panose="020B0604020202020204" pitchFamily="34" charset="0"/>
                <a:cs typeface="Arial" panose="020B0604020202020204" pitchFamily="34" charset="0"/>
              </a:rPr>
              <a:t>symbol</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38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52023" y="1237816"/>
            <a:ext cx="6286500" cy="4714875"/>
          </a:xfrm>
          <a:prstGeom prst="rect">
            <a:avLst/>
          </a:prstGeom>
        </p:spPr>
      </p:pic>
      <p:sp>
        <p:nvSpPr>
          <p:cNvPr id="6" name="TextBox 5"/>
          <p:cNvSpPr txBox="1"/>
          <p:nvPr/>
        </p:nvSpPr>
        <p:spPr>
          <a:xfrm>
            <a:off x="406400" y="406819"/>
            <a:ext cx="6465454" cy="707886"/>
          </a:xfrm>
          <a:prstGeom prst="rect">
            <a:avLst/>
          </a:prstGeom>
          <a:noFill/>
        </p:spPr>
        <p:txBody>
          <a:bodyPr wrap="square" rtlCol="0">
            <a:spAutoFit/>
          </a:bodyPr>
          <a:lstStyle/>
          <a:p>
            <a:r>
              <a:rPr lang="en-US" sz="4000" b="1" dirty="0" smtClean="0">
                <a:latin typeface="Arial" panose="020B0604020202020204" pitchFamily="34" charset="0"/>
                <a:cs typeface="Arial" panose="020B0604020202020204" pitchFamily="34" charset="0"/>
              </a:rPr>
              <a:t>Types of software</a:t>
            </a:r>
            <a:endParaRPr lang="en-IN"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34062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836" y="1025236"/>
            <a:ext cx="10806086" cy="4935826"/>
          </a:xfrm>
        </p:spPr>
        <p:txBody>
          <a:bodyPr/>
          <a:lstStyle/>
          <a:p>
            <a:r>
              <a:rPr lang="en-US" sz="4000" b="1" dirty="0">
                <a:latin typeface="Arial" panose="020B0604020202020204" pitchFamily="34" charset="0"/>
                <a:cs typeface="Arial" panose="020B0604020202020204" pitchFamily="34" charset="0"/>
              </a:rPr>
              <a:t>Standard Streams In I/O Redirection</a:t>
            </a:r>
          </a:p>
          <a:p>
            <a:pPr marL="0" indent="0"/>
            <a:r>
              <a:rPr lang="en-US" sz="2000" dirty="0">
                <a:latin typeface="Arial" panose="020B0604020202020204" pitchFamily="34" charset="0"/>
                <a:cs typeface="Arial" panose="020B0604020202020204" pitchFamily="34" charset="0"/>
              </a:rPr>
              <a:t>The bash shell has three standard streams in I/O redirection:</a:t>
            </a:r>
          </a:p>
          <a:p>
            <a:pPr marL="34290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standard input (</a:t>
            </a:r>
            <a:r>
              <a:rPr lang="en-US" sz="2000" b="1" dirty="0" err="1">
                <a:latin typeface="Arial" panose="020B0604020202020204" pitchFamily="34" charset="0"/>
                <a:cs typeface="Arial" panose="020B0604020202020204" pitchFamily="34" charset="0"/>
              </a:rPr>
              <a:t>stdin</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The </a:t>
            </a:r>
            <a:r>
              <a:rPr lang="en-US" sz="2000" dirty="0" err="1">
                <a:latin typeface="Arial" panose="020B0604020202020204" pitchFamily="34" charset="0"/>
                <a:cs typeface="Arial" panose="020B0604020202020204" pitchFamily="34" charset="0"/>
              </a:rPr>
              <a:t>stdin</a:t>
            </a:r>
            <a:r>
              <a:rPr lang="en-US" sz="2000" dirty="0">
                <a:latin typeface="Arial" panose="020B0604020202020204" pitchFamily="34" charset="0"/>
                <a:cs typeface="Arial" panose="020B0604020202020204" pitchFamily="34" charset="0"/>
              </a:rPr>
              <a:t> stream is numbered as </a:t>
            </a:r>
            <a:r>
              <a:rPr lang="en-US" sz="2000" dirty="0" err="1">
                <a:latin typeface="Arial" panose="020B0604020202020204" pitchFamily="34" charset="0"/>
                <a:cs typeface="Arial" panose="020B0604020202020204" pitchFamily="34" charset="0"/>
              </a:rPr>
              <a:t>stdin</a:t>
            </a:r>
            <a:r>
              <a:rPr lang="en-US" sz="2000" dirty="0">
                <a:latin typeface="Arial" panose="020B0604020202020204" pitchFamily="34" charset="0"/>
                <a:cs typeface="Arial" panose="020B0604020202020204" pitchFamily="34" charset="0"/>
              </a:rPr>
              <a:t> (0). The bash shell takes input from </a:t>
            </a:r>
            <a:r>
              <a:rPr lang="en-US" sz="2000" dirty="0" err="1">
                <a:latin typeface="Arial" panose="020B0604020202020204" pitchFamily="34" charset="0"/>
                <a:cs typeface="Arial" panose="020B0604020202020204" pitchFamily="34" charset="0"/>
              </a:rPr>
              <a:t>stdin</a:t>
            </a:r>
            <a:r>
              <a:rPr lang="en-US" sz="2000" dirty="0">
                <a:latin typeface="Arial" panose="020B0604020202020204" pitchFamily="34" charset="0"/>
                <a:cs typeface="Arial" panose="020B0604020202020204" pitchFamily="34" charset="0"/>
              </a:rPr>
              <a:t>. By default, keyboard is used as input.</a:t>
            </a:r>
          </a:p>
          <a:p>
            <a:pPr marL="34290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standard output (</a:t>
            </a:r>
            <a:r>
              <a:rPr lang="en-US" sz="2000" b="1" dirty="0" err="1">
                <a:latin typeface="Arial" panose="020B0604020202020204" pitchFamily="34" charset="0"/>
                <a:cs typeface="Arial" panose="020B0604020202020204" pitchFamily="34" charset="0"/>
              </a:rPr>
              <a:t>stdout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The </a:t>
            </a:r>
            <a:r>
              <a:rPr lang="en-US" sz="2000" dirty="0" err="1">
                <a:latin typeface="Arial" panose="020B0604020202020204" pitchFamily="34" charset="0"/>
                <a:cs typeface="Arial" panose="020B0604020202020204" pitchFamily="34" charset="0"/>
              </a:rPr>
              <a:t>stdout</a:t>
            </a:r>
            <a:r>
              <a:rPr lang="en-US" sz="2000" dirty="0">
                <a:latin typeface="Arial" panose="020B0604020202020204" pitchFamily="34" charset="0"/>
                <a:cs typeface="Arial" panose="020B0604020202020204" pitchFamily="34" charset="0"/>
              </a:rPr>
              <a:t> stream is numbered as </a:t>
            </a:r>
            <a:r>
              <a:rPr lang="en-US" sz="2000" dirty="0" err="1">
                <a:latin typeface="Arial" panose="020B0604020202020204" pitchFamily="34" charset="0"/>
                <a:cs typeface="Arial" panose="020B0604020202020204" pitchFamily="34" charset="0"/>
              </a:rPr>
              <a:t>stdout</a:t>
            </a:r>
            <a:r>
              <a:rPr lang="en-US" sz="2000" dirty="0">
                <a:latin typeface="Arial" panose="020B0604020202020204" pitchFamily="34" charset="0"/>
                <a:cs typeface="Arial" panose="020B0604020202020204" pitchFamily="34" charset="0"/>
              </a:rPr>
              <a:t> (1). The bash shell sends output to </a:t>
            </a:r>
            <a:r>
              <a:rPr lang="en-US" sz="2000" dirty="0" err="1">
                <a:latin typeface="Arial" panose="020B0604020202020204" pitchFamily="34" charset="0"/>
                <a:cs typeface="Arial" panose="020B0604020202020204" pitchFamily="34" charset="0"/>
              </a:rPr>
              <a:t>stdout</a:t>
            </a:r>
            <a:r>
              <a:rPr lang="en-US" sz="2000" dirty="0">
                <a:latin typeface="Arial" panose="020B0604020202020204" pitchFamily="34" charset="0"/>
                <a:cs typeface="Arial" panose="020B0604020202020204" pitchFamily="34" charset="0"/>
              </a:rPr>
              <a:t>. Output goes to display.</a:t>
            </a:r>
          </a:p>
          <a:p>
            <a:pPr marL="34290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standard error (</a:t>
            </a:r>
            <a:r>
              <a:rPr lang="en-US" sz="2000" b="1" dirty="0" err="1">
                <a:latin typeface="Arial" panose="020B0604020202020204" pitchFamily="34" charset="0"/>
                <a:cs typeface="Arial" panose="020B0604020202020204" pitchFamily="34" charset="0"/>
              </a:rPr>
              <a:t>stderr</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The </a:t>
            </a:r>
            <a:r>
              <a:rPr lang="en-US" sz="2000" dirty="0" err="1">
                <a:latin typeface="Arial" panose="020B0604020202020204" pitchFamily="34" charset="0"/>
                <a:cs typeface="Arial" panose="020B0604020202020204" pitchFamily="34" charset="0"/>
              </a:rPr>
              <a:t>stderr</a:t>
            </a:r>
            <a:r>
              <a:rPr lang="en-US" sz="2000" dirty="0">
                <a:latin typeface="Arial" panose="020B0604020202020204" pitchFamily="34" charset="0"/>
                <a:cs typeface="Arial" panose="020B0604020202020204" pitchFamily="34" charset="0"/>
              </a:rPr>
              <a:t> stream is numbered as </a:t>
            </a:r>
            <a:r>
              <a:rPr lang="en-US" sz="2000" dirty="0" err="1">
                <a:latin typeface="Arial" panose="020B0604020202020204" pitchFamily="34" charset="0"/>
                <a:cs typeface="Arial" panose="020B0604020202020204" pitchFamily="34" charset="0"/>
              </a:rPr>
              <a:t>stderr</a:t>
            </a:r>
            <a:r>
              <a:rPr lang="en-US" sz="2000" dirty="0">
                <a:latin typeface="Arial" panose="020B0604020202020204" pitchFamily="34" charset="0"/>
                <a:cs typeface="Arial" panose="020B0604020202020204" pitchFamily="34" charset="0"/>
              </a:rPr>
              <a:t> (2). The bash shell sends error message to </a:t>
            </a:r>
            <a:r>
              <a:rPr lang="en-US" sz="2000" dirty="0" err="1">
                <a:latin typeface="Arial" panose="020B0604020202020204" pitchFamily="34" charset="0"/>
                <a:cs typeface="Arial" panose="020B0604020202020204" pitchFamily="34" charset="0"/>
              </a:rPr>
              <a:t>stderr</a:t>
            </a:r>
            <a:r>
              <a:rPr lang="en-US" sz="2000" dirty="0">
                <a:latin typeface="Arial" panose="020B0604020202020204" pitchFamily="34" charset="0"/>
                <a:cs typeface="Arial" panose="020B0604020202020204" pitchFamily="34" charset="0"/>
              </a:rPr>
              <a:t>. Error message goes to display.</a:t>
            </a:r>
          </a:p>
          <a:p>
            <a:endParaRPr lang="en-IN" dirty="0"/>
          </a:p>
        </p:txBody>
      </p:sp>
    </p:spTree>
    <p:extLst>
      <p:ext uri="{BB962C8B-B14F-4D97-AF65-F5344CB8AC3E}">
        <p14:creationId xmlns:p14="http://schemas.microsoft.com/office/powerpoint/2010/main" val="135744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panose="020B0604020202020204" pitchFamily="34" charset="0"/>
                <a:cs typeface="Arial" panose="020B0604020202020204" pitchFamily="34" charset="0"/>
              </a:rPr>
              <a:t>Linux Input Redirection</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&lt; </a:t>
            </a:r>
            <a:r>
              <a:rPr lang="en-US" sz="2400" b="1" dirty="0" err="1">
                <a:latin typeface="Arial" panose="020B0604020202020204" pitchFamily="34" charset="0"/>
                <a:cs typeface="Arial" panose="020B0604020202020204" pitchFamily="34" charset="0"/>
              </a:rPr>
              <a:t>stdin</a:t>
            </a:r>
            <a:endParaRPr lang="en-US" sz="2400" b="1" dirty="0">
              <a:latin typeface="Arial" panose="020B0604020202020204" pitchFamily="34" charset="0"/>
              <a:cs typeface="Arial" panose="020B0604020202020204" pitchFamily="34" charset="0"/>
            </a:endParaRPr>
          </a:p>
          <a:p>
            <a:r>
              <a:rPr lang="en-US" dirty="0" smtClean="0"/>
              <a:t>                  </a:t>
            </a: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bash shell uses </a:t>
            </a:r>
            <a:r>
              <a:rPr lang="en-US" sz="2000" dirty="0" err="1">
                <a:latin typeface="Arial" panose="020B0604020202020204" pitchFamily="34" charset="0"/>
                <a:cs typeface="Arial" panose="020B0604020202020204" pitchFamily="34" charset="0"/>
              </a:rPr>
              <a:t>stdin</a:t>
            </a:r>
            <a:r>
              <a:rPr lang="en-US" sz="2000" dirty="0">
                <a:latin typeface="Arial" panose="020B0604020202020204" pitchFamily="34" charset="0"/>
                <a:cs typeface="Arial" panose="020B0604020202020204" pitchFamily="34" charset="0"/>
              </a:rPr>
              <a:t> to take input. In input redirection, a file is made input to the command and this redirection is done with the help of '&lt;' sign.</a:t>
            </a:r>
            <a:endParaRPr lang="en-US" dirty="0">
              <a:latin typeface="Arial" panose="020B0604020202020204" pitchFamily="34" charset="0"/>
              <a:cs typeface="Arial" panose="020B0604020202020204" pitchFamily="34" charset="0"/>
            </a:endParaRPr>
          </a:p>
          <a:p>
            <a:r>
              <a:rPr lang="en-US" sz="2000" b="1" dirty="0" smtClean="0">
                <a:latin typeface="Arial" panose="020B0604020202020204" pitchFamily="34" charset="0"/>
                <a:cs typeface="Arial" panose="020B0604020202020204" pitchFamily="34" charset="0"/>
              </a:rPr>
              <a:t>Syntax:</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cat</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&lt;</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&lt;</a:t>
            </a:r>
            <a:r>
              <a:rPr lang="en-US" sz="2000" b="1" dirty="0" err="1">
                <a:latin typeface="Arial" panose="020B0604020202020204" pitchFamily="34" charset="0"/>
                <a:cs typeface="Arial" panose="020B0604020202020204" pitchFamily="34" charset="0"/>
              </a:rPr>
              <a:t>fileName</a:t>
            </a:r>
            <a:r>
              <a:rPr lang="en-US" sz="2000" b="1" dirty="0">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dirty="0"/>
              <a:t> </a:t>
            </a:r>
          </a:p>
        </p:txBody>
      </p:sp>
      <p:pic>
        <p:nvPicPr>
          <p:cNvPr id="4" name="Picture 3"/>
          <p:cNvPicPr>
            <a:picLocks noChangeAspect="1"/>
          </p:cNvPicPr>
          <p:nvPr/>
        </p:nvPicPr>
        <p:blipFill>
          <a:blip r:embed="rId2"/>
          <a:stretch>
            <a:fillRect/>
          </a:stretch>
        </p:blipFill>
        <p:spPr>
          <a:xfrm>
            <a:off x="831628" y="3892381"/>
            <a:ext cx="8931207" cy="2068681"/>
          </a:xfrm>
          <a:prstGeom prst="rect">
            <a:avLst/>
          </a:prstGeom>
        </p:spPr>
      </p:pic>
    </p:spTree>
    <p:extLst>
      <p:ext uri="{BB962C8B-B14F-4D97-AF65-F5344CB8AC3E}">
        <p14:creationId xmlns:p14="http://schemas.microsoft.com/office/powerpoint/2010/main" val="3815259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panose="020B0604020202020204" pitchFamily="34" charset="0"/>
                <a:cs typeface="Arial" panose="020B0604020202020204" pitchFamily="34" charset="0"/>
              </a:rPr>
              <a:t>Linux Output Redirection</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&gt; </a:t>
            </a:r>
            <a:r>
              <a:rPr lang="en-US" sz="2400" b="1" dirty="0" err="1">
                <a:latin typeface="Arial" panose="020B0604020202020204" pitchFamily="34" charset="0"/>
                <a:cs typeface="Arial" panose="020B0604020202020204" pitchFamily="34" charset="0"/>
              </a:rPr>
              <a:t>stdout</a:t>
            </a:r>
            <a:endParaRPr lang="en-US" sz="24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stdout</a:t>
            </a:r>
            <a:r>
              <a:rPr lang="en-US" sz="2000" dirty="0">
                <a:latin typeface="Arial" panose="020B0604020202020204" pitchFamily="34" charset="0"/>
                <a:cs typeface="Arial" panose="020B0604020202020204" pitchFamily="34" charset="0"/>
              </a:rPr>
              <a:t> is redirected with a '&gt;' greater than sign. When shell meets the '&gt;' sign, it will clear the file (as you already know).</a:t>
            </a:r>
          </a:p>
          <a:p>
            <a:r>
              <a:rPr lang="en-US" sz="2000" b="1" dirty="0" smtClean="0">
                <a:latin typeface="Arial" panose="020B0604020202020204" pitchFamily="34" charset="0"/>
                <a:cs typeface="Arial" panose="020B0604020202020204" pitchFamily="34" charset="0"/>
              </a:rPr>
              <a:t>Example:</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echo</a:t>
            </a:r>
            <a:r>
              <a:rPr lang="en-US" sz="2000" dirty="0">
                <a:latin typeface="Arial" panose="020B0604020202020204" pitchFamily="34" charset="0"/>
                <a:cs typeface="Arial" panose="020B0604020202020204" pitchFamily="34" charset="0"/>
              </a:rPr>
              <a:t> Hello everyone. </a:t>
            </a:r>
            <a:r>
              <a:rPr lang="en-US" sz="2000" b="1" dirty="0">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afile.txt</a:t>
            </a:r>
            <a:r>
              <a:rPr lang="en-US" dirty="0"/>
              <a:t>   </a:t>
            </a:r>
          </a:p>
        </p:txBody>
      </p:sp>
      <p:pic>
        <p:nvPicPr>
          <p:cNvPr id="4" name="Picture 3"/>
          <p:cNvPicPr>
            <a:picLocks noChangeAspect="1"/>
          </p:cNvPicPr>
          <p:nvPr/>
        </p:nvPicPr>
        <p:blipFill>
          <a:blip r:embed="rId2"/>
          <a:stretch>
            <a:fillRect/>
          </a:stretch>
        </p:blipFill>
        <p:spPr>
          <a:xfrm>
            <a:off x="1238460" y="3832089"/>
            <a:ext cx="8458933" cy="1798476"/>
          </a:xfrm>
          <a:prstGeom prst="rect">
            <a:avLst/>
          </a:prstGeom>
        </p:spPr>
      </p:pic>
    </p:spTree>
    <p:extLst>
      <p:ext uri="{BB962C8B-B14F-4D97-AF65-F5344CB8AC3E}">
        <p14:creationId xmlns:p14="http://schemas.microsoft.com/office/powerpoint/2010/main" val="2032536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panose="020B0604020202020204" pitchFamily="34" charset="0"/>
                <a:cs typeface="Arial" panose="020B0604020202020204" pitchFamily="34" charset="0"/>
              </a:rPr>
              <a:t>Linux Error Redirection</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2&gt; </a:t>
            </a:r>
            <a:r>
              <a:rPr lang="en-US" sz="2400" b="1" dirty="0" err="1">
                <a:latin typeface="Arial" panose="020B0604020202020204" pitchFamily="34" charset="0"/>
                <a:cs typeface="Arial" panose="020B0604020202020204" pitchFamily="34" charset="0"/>
              </a:rPr>
              <a:t>stderr</a:t>
            </a:r>
            <a:endParaRPr lang="en-US" sz="24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Command '2&gt;' redirects the error of an </a:t>
            </a:r>
            <a:r>
              <a:rPr lang="en-US" sz="2000" dirty="0" err="1">
                <a:latin typeface="Arial" panose="020B0604020202020204" pitchFamily="34" charset="0"/>
                <a:cs typeface="Arial" panose="020B0604020202020204" pitchFamily="34" charset="0"/>
              </a:rPr>
              <a:t>output.It</a:t>
            </a:r>
            <a:r>
              <a:rPr lang="en-US" sz="2000" dirty="0">
                <a:latin typeface="Arial" panose="020B0604020202020204" pitchFamily="34" charset="0"/>
                <a:cs typeface="Arial" panose="020B0604020202020204" pitchFamily="34" charset="0"/>
              </a:rPr>
              <a:t> helps us you to keep our display less messy by redirecting error messages.</a:t>
            </a:r>
          </a:p>
          <a:p>
            <a:r>
              <a:rPr lang="en-US" sz="2000" b="1" dirty="0" smtClean="0">
                <a:latin typeface="Arial" panose="020B0604020202020204" pitchFamily="34" charset="0"/>
                <a:cs typeface="Arial" panose="020B0604020202020204" pitchFamily="34" charset="0"/>
              </a:rPr>
              <a:t>Example:</a:t>
            </a:r>
            <a:r>
              <a:rPr lang="en-US" sz="2000" dirty="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zcho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hyii</a:t>
            </a:r>
            <a:r>
              <a:rPr lang="en-US" sz="2000" dirty="0">
                <a:latin typeface="Arial" panose="020B0604020202020204" pitchFamily="34" charset="0"/>
                <a:cs typeface="Arial" panose="020B0604020202020204" pitchFamily="34" charset="0"/>
              </a:rPr>
              <a:t> 2</a:t>
            </a:r>
            <a:r>
              <a:rPr lang="en-US" sz="2000" b="1" dirty="0">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/dev/null  </a:t>
            </a:r>
          </a:p>
        </p:txBody>
      </p:sp>
      <p:pic>
        <p:nvPicPr>
          <p:cNvPr id="4" name="Picture 3"/>
          <p:cNvPicPr>
            <a:picLocks noChangeAspect="1"/>
          </p:cNvPicPr>
          <p:nvPr/>
        </p:nvPicPr>
        <p:blipFill>
          <a:blip r:embed="rId2"/>
          <a:stretch>
            <a:fillRect/>
          </a:stretch>
        </p:blipFill>
        <p:spPr>
          <a:xfrm>
            <a:off x="1368370" y="3941762"/>
            <a:ext cx="8771380" cy="1615580"/>
          </a:xfrm>
          <a:prstGeom prst="rect">
            <a:avLst/>
          </a:prstGeom>
        </p:spPr>
      </p:pic>
    </p:spTree>
    <p:extLst>
      <p:ext uri="{BB962C8B-B14F-4D97-AF65-F5344CB8AC3E}">
        <p14:creationId xmlns:p14="http://schemas.microsoft.com/office/powerpoint/2010/main" val="2744867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panose="020B0604020202020204" pitchFamily="34" charset="0"/>
                <a:cs typeface="Arial" panose="020B0604020202020204" pitchFamily="34" charset="0"/>
              </a:rPr>
              <a:t>Disk utilities </a:t>
            </a:r>
            <a:endParaRPr lang="en-IN" sz="4000" dirty="0"/>
          </a:p>
        </p:txBody>
      </p:sp>
      <p:sp>
        <p:nvSpPr>
          <p:cNvPr id="3" name="Content Placeholder 2"/>
          <p:cNvSpPr>
            <a:spLocks noGrp="1"/>
          </p:cNvSpPr>
          <p:nvPr>
            <p:ph idx="1"/>
          </p:nvPr>
        </p:nvSpPr>
        <p:spPr>
          <a:xfrm>
            <a:off x="683564" y="1554166"/>
            <a:ext cx="10861431" cy="4038600"/>
          </a:xfrm>
        </p:spPr>
        <p:txBody>
          <a:bodyPr/>
          <a:lstStyle/>
          <a:p>
            <a:r>
              <a:rPr lang="en-US" sz="2400" dirty="0">
                <a:latin typeface="Arial" panose="020B0604020202020204" pitchFamily="34" charset="0"/>
                <a:cs typeface="Arial" panose="020B0604020202020204" pitchFamily="34" charset="0"/>
              </a:rPr>
              <a:t>Disk Utilities make it easy for system administrators to easily monitor and manage disk partitions in Linux. In this article, we will look at the most popular disk utilities in Linux. Most of them are available in almost every Linux distribution, by default</a:t>
            </a:r>
            <a:r>
              <a:rPr lang="en-US" sz="2400" dirty="0" smtClean="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pPr marL="0" indent="0"/>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29394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018" y="1016001"/>
            <a:ext cx="10759904" cy="4945062"/>
          </a:xfrm>
        </p:spPr>
        <p:txBody>
          <a:bodyPr/>
          <a:lstStyle/>
          <a:p>
            <a:pPr marL="342900" indent="-342900">
              <a:buFont typeface="Arial" panose="020B0604020202020204" pitchFamily="34" charset="0"/>
              <a:buChar char="•"/>
            </a:pPr>
            <a:r>
              <a:rPr lang="en-US" sz="2000" b="1" dirty="0" err="1">
                <a:latin typeface="Arial" panose="020B0604020202020204" pitchFamily="34" charset="0"/>
                <a:cs typeface="Arial" panose="020B0604020202020204" pitchFamily="34" charset="0"/>
              </a:rPr>
              <a:t>fdisk</a:t>
            </a:r>
            <a:r>
              <a:rPr lang="en-US" sz="2000" b="1" dirty="0">
                <a:latin typeface="Arial" panose="020B0604020202020204" pitchFamily="34" charset="0"/>
                <a:cs typeface="Arial" panose="020B0604020202020204" pitchFamily="34" charset="0"/>
              </a:rPr>
              <a:t> (for fixed disk</a:t>
            </a:r>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Is </a:t>
            </a:r>
            <a:r>
              <a:rPr lang="en-US" sz="2000" dirty="0">
                <a:latin typeface="Arial" panose="020B0604020202020204" pitchFamily="34" charset="0"/>
                <a:cs typeface="Arial" panose="020B0604020202020204" pitchFamily="34" charset="0"/>
              </a:rPr>
              <a:t>a popular disk utility to create and manage disk partitions in Linux. It supports GPT, MBR, Sun, SGI, and BSD partition tables. You can use it to create, resize, modify, delete and move disk partitions. The following command will display all partition tables on your disk.</a:t>
            </a:r>
          </a:p>
          <a:p>
            <a:r>
              <a:rPr lang="en-US" sz="2000" dirty="0" smtClean="0">
                <a:latin typeface="Arial" panose="020B0604020202020204" pitchFamily="34" charset="0"/>
                <a:cs typeface="Arial" panose="020B0604020202020204" pitchFamily="34" charset="0"/>
              </a:rPr>
              <a:t>               syntax :  </a:t>
            </a:r>
            <a:r>
              <a:rPr lang="en-US" sz="2000" dirty="0" err="1">
                <a:latin typeface="Arial" panose="020B0604020202020204" pitchFamily="34" charset="0"/>
                <a:cs typeface="Arial" panose="020B0604020202020204" pitchFamily="34" charset="0"/>
              </a:rPr>
              <a:t>fdisk</a:t>
            </a:r>
            <a:r>
              <a:rPr lang="en-US" sz="2000" dirty="0">
                <a:latin typeface="Arial" panose="020B0604020202020204" pitchFamily="34" charset="0"/>
                <a:cs typeface="Arial" panose="020B0604020202020204" pitchFamily="34" charset="0"/>
              </a:rPr>
              <a:t> -l</a:t>
            </a:r>
            <a:endParaRPr lang="en-IN" sz="20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172622" y="3195782"/>
            <a:ext cx="9144792" cy="2765280"/>
          </a:xfrm>
          <a:prstGeom prst="rect">
            <a:avLst/>
          </a:prstGeom>
        </p:spPr>
      </p:pic>
    </p:spTree>
    <p:extLst>
      <p:ext uri="{BB962C8B-B14F-4D97-AF65-F5344CB8AC3E}">
        <p14:creationId xmlns:p14="http://schemas.microsoft.com/office/powerpoint/2010/main" val="11719443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6401" y="2225052"/>
            <a:ext cx="9494982" cy="1917763"/>
          </a:xfrm>
          <a:prstGeom prst="rect">
            <a:avLst/>
          </a:prstGeom>
        </p:spPr>
      </p:pic>
      <p:sp>
        <p:nvSpPr>
          <p:cNvPr id="5" name="TextBox 4"/>
          <p:cNvSpPr txBox="1"/>
          <p:nvPr/>
        </p:nvSpPr>
        <p:spPr>
          <a:xfrm>
            <a:off x="498763" y="993946"/>
            <a:ext cx="10945829" cy="1631216"/>
          </a:xfrm>
          <a:prstGeom prst="rect">
            <a:avLst/>
          </a:prstGeom>
          <a:noFill/>
        </p:spPr>
        <p:txBody>
          <a:bodyPr wrap="square" rtlCol="0">
            <a:spAutoFit/>
          </a:bodyPr>
          <a:lstStyle/>
          <a:p>
            <a:pPr marL="342900" indent="-342900">
              <a:buFont typeface="Arial" panose="020B0604020202020204" pitchFamily="34" charset="0"/>
              <a:buChar char="•"/>
            </a:pPr>
            <a:r>
              <a:rPr lang="en-IN" sz="2400" b="1" dirty="0" err="1" smtClean="0">
                <a:latin typeface="Arial" panose="020B0604020202020204" pitchFamily="34" charset="0"/>
                <a:cs typeface="Arial" panose="020B0604020202020204" pitchFamily="34" charset="0"/>
              </a:rPr>
              <a:t>df</a:t>
            </a:r>
            <a:r>
              <a:rPr lang="en-IN" sz="2400" b="1" dirty="0" smtClean="0">
                <a:latin typeface="Arial" panose="020B0604020202020204" pitchFamily="34" charset="0"/>
                <a:cs typeface="Arial" panose="020B0604020202020204" pitchFamily="34" charset="0"/>
              </a:rPr>
              <a:t> </a:t>
            </a:r>
            <a:r>
              <a:rPr lang="en-IN" sz="2000" b="1"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If you want to monitor the disk usage, then </a:t>
            </a:r>
            <a:r>
              <a:rPr lang="en-US" sz="2000" dirty="0" err="1">
                <a:latin typeface="Arial" panose="020B0604020202020204" pitchFamily="34" charset="0"/>
                <a:cs typeface="Arial" panose="020B0604020202020204" pitchFamily="34" charset="0"/>
              </a:rPr>
              <a:t>df</a:t>
            </a:r>
            <a:r>
              <a:rPr lang="en-US" sz="2000" dirty="0">
                <a:latin typeface="Arial" panose="020B0604020202020204" pitchFamily="34" charset="0"/>
                <a:cs typeface="Arial" panose="020B0604020202020204" pitchFamily="34" charset="0"/>
              </a:rPr>
              <a:t> is the most popular command for this purpose. Here is a command to display total disk size, used space, available space and usage percent in human readable formats.</a:t>
            </a:r>
          </a:p>
          <a:p>
            <a:r>
              <a:rPr lang="en-US" dirty="0"/>
              <a:t/>
            </a:r>
            <a:br>
              <a:rPr lang="en-US" dirty="0"/>
            </a:br>
            <a:endParaRPr lang="en-IN" dirty="0"/>
          </a:p>
        </p:txBody>
      </p:sp>
      <p:pic>
        <p:nvPicPr>
          <p:cNvPr id="6" name="Picture 5"/>
          <p:cNvPicPr>
            <a:picLocks noChangeAspect="1"/>
          </p:cNvPicPr>
          <p:nvPr/>
        </p:nvPicPr>
        <p:blipFill>
          <a:blip r:embed="rId3"/>
          <a:stretch>
            <a:fillRect/>
          </a:stretch>
        </p:blipFill>
        <p:spPr>
          <a:xfrm>
            <a:off x="406400" y="4586362"/>
            <a:ext cx="9494984" cy="1638442"/>
          </a:xfrm>
          <a:prstGeom prst="rect">
            <a:avLst/>
          </a:prstGeom>
        </p:spPr>
      </p:pic>
      <p:sp>
        <p:nvSpPr>
          <p:cNvPr id="7" name="Right Arrow 6"/>
          <p:cNvSpPr/>
          <p:nvPr/>
        </p:nvSpPr>
        <p:spPr bwMode="auto">
          <a:xfrm>
            <a:off x="9901383" y="2955636"/>
            <a:ext cx="581890" cy="304800"/>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8" name="Right Arrow 7"/>
          <p:cNvSpPr/>
          <p:nvPr/>
        </p:nvSpPr>
        <p:spPr bwMode="auto">
          <a:xfrm>
            <a:off x="9901383" y="5195962"/>
            <a:ext cx="581890" cy="304800"/>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9" name="TextBox 8"/>
          <p:cNvSpPr txBox="1"/>
          <p:nvPr/>
        </p:nvSpPr>
        <p:spPr>
          <a:xfrm>
            <a:off x="10510982" y="2887638"/>
            <a:ext cx="1542472" cy="369332"/>
          </a:xfrm>
          <a:prstGeom prst="rect">
            <a:avLst/>
          </a:prstGeom>
          <a:noFill/>
        </p:spPr>
        <p:txBody>
          <a:bodyPr wrap="square" rtlCol="0">
            <a:spAutoFit/>
          </a:bodyPr>
          <a:lstStyle/>
          <a:p>
            <a:r>
              <a:rPr lang="en-IN" dirty="0" smtClean="0"/>
              <a:t>By using </a:t>
            </a:r>
            <a:r>
              <a:rPr lang="en-IN" dirty="0" err="1" smtClean="0"/>
              <a:t>df</a:t>
            </a:r>
            <a:r>
              <a:rPr lang="en-IN" dirty="0" smtClean="0"/>
              <a:t> </a:t>
            </a:r>
            <a:endParaRPr lang="en-IN" dirty="0"/>
          </a:p>
        </p:txBody>
      </p:sp>
      <p:sp>
        <p:nvSpPr>
          <p:cNvPr id="10" name="Rectangle 9"/>
          <p:cNvSpPr/>
          <p:nvPr/>
        </p:nvSpPr>
        <p:spPr>
          <a:xfrm>
            <a:off x="10397003" y="4364965"/>
            <a:ext cx="1924306"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By using </a:t>
            </a:r>
            <a:r>
              <a:rPr lang="en-IN" dirty="0" err="1" smtClean="0">
                <a:latin typeface="Arial" panose="020B0604020202020204" pitchFamily="34" charset="0"/>
                <a:cs typeface="Arial" panose="020B0604020202020204" pitchFamily="34" charset="0"/>
              </a:rPr>
              <a:t>df</a:t>
            </a:r>
            <a:r>
              <a:rPr lang="en-IN" dirty="0" smtClean="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hT</a:t>
            </a:r>
            <a:r>
              <a:rPr lang="en-IN" dirty="0" smtClean="0">
                <a:latin typeface="Arial" panose="020B0604020202020204" pitchFamily="34" charset="0"/>
                <a:cs typeface="Arial" panose="020B0604020202020204" pitchFamily="34" charset="0"/>
              </a:rPr>
              <a:t>  it will show the content human readable format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82018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873" y="711201"/>
            <a:ext cx="11000049" cy="5249862"/>
          </a:xfrm>
        </p:spPr>
        <p:txBody>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parted</a:t>
            </a:r>
          </a:p>
          <a:p>
            <a:r>
              <a:rPr lang="en-US" sz="2000" dirty="0">
                <a:latin typeface="Arial" panose="020B0604020202020204" pitchFamily="34" charset="0"/>
                <a:cs typeface="Arial" panose="020B0604020202020204" pitchFamily="34" charset="0"/>
              </a:rPr>
              <a:t>parted is another popular command for managing disk partitions. It is used to create new partitions and re-organize existing partitions. You can also use it to copy data across disk partitions as well as hard disks</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Syntax </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parted -l</a:t>
            </a:r>
            <a:endParaRPr lang="en-IN" sz="2000" b="1"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79120" y="2803231"/>
            <a:ext cx="11340225" cy="2766300"/>
          </a:xfrm>
          <a:prstGeom prst="rect">
            <a:avLst/>
          </a:prstGeom>
        </p:spPr>
      </p:pic>
    </p:spTree>
    <p:extLst>
      <p:ext uri="{BB962C8B-B14F-4D97-AF65-F5344CB8AC3E}">
        <p14:creationId xmlns:p14="http://schemas.microsoft.com/office/powerpoint/2010/main" val="149779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7309" y="831273"/>
            <a:ext cx="10944631" cy="4797280"/>
          </a:xfrm>
        </p:spPr>
        <p:txBody>
          <a:bodyPr/>
          <a:lstStyle/>
          <a:p>
            <a:pPr marL="342900" indent="-342900">
              <a:buFont typeface="Arial" panose="020B0604020202020204" pitchFamily="34" charset="0"/>
              <a:buChar char="•"/>
            </a:pPr>
            <a:r>
              <a:rPr lang="en-US" sz="2400" b="1" dirty="0" err="1">
                <a:latin typeface="Arial" panose="020B0604020202020204" pitchFamily="34" charset="0"/>
                <a:cs typeface="Arial" panose="020B0604020202020204" pitchFamily="34" charset="0"/>
              </a:rPr>
              <a:t>lsblk</a:t>
            </a:r>
            <a:endParaRPr lang="en-US" sz="2400" b="1" dirty="0">
              <a:latin typeface="Arial" panose="020B0604020202020204" pitchFamily="34" charset="0"/>
              <a:cs typeface="Arial" panose="020B0604020202020204" pitchFamily="34" charset="0"/>
            </a:endParaRPr>
          </a:p>
          <a:p>
            <a:r>
              <a:rPr lang="en-US" sz="2000" dirty="0" err="1">
                <a:latin typeface="Arial" panose="020B0604020202020204" pitchFamily="34" charset="0"/>
                <a:cs typeface="Arial" panose="020B0604020202020204" pitchFamily="34" charset="0"/>
              </a:rPr>
              <a:t>lsblk</a:t>
            </a:r>
            <a:r>
              <a:rPr lang="en-US" sz="2000" dirty="0">
                <a:latin typeface="Arial" panose="020B0604020202020204" pitchFamily="34" charset="0"/>
                <a:cs typeface="Arial" panose="020B0604020202020204" pitchFamily="34" charset="0"/>
              </a:rPr>
              <a:t> command (list block) displays all available information about available and mounted block devices, such as name, type, </a:t>
            </a:r>
            <a:r>
              <a:rPr lang="en-US" sz="2000" dirty="0" err="1">
                <a:latin typeface="Arial" panose="020B0604020202020204" pitchFamily="34" charset="0"/>
                <a:cs typeface="Arial" panose="020B0604020202020204" pitchFamily="34" charset="0"/>
              </a:rPr>
              <a:t>mountpoint</a:t>
            </a:r>
            <a:r>
              <a:rPr lang="en-US" sz="2000"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779953" y="2185149"/>
            <a:ext cx="9583247" cy="1379340"/>
          </a:xfrm>
          <a:prstGeom prst="rect">
            <a:avLst/>
          </a:prstGeom>
        </p:spPr>
      </p:pic>
      <p:sp>
        <p:nvSpPr>
          <p:cNvPr id="5" name="TextBox 4"/>
          <p:cNvSpPr txBox="1"/>
          <p:nvPr/>
        </p:nvSpPr>
        <p:spPr>
          <a:xfrm>
            <a:off x="549044" y="3727180"/>
            <a:ext cx="11018522" cy="1077218"/>
          </a:xfrm>
          <a:prstGeom prst="rect">
            <a:avLst/>
          </a:prstGeom>
          <a:noFill/>
        </p:spPr>
        <p:txBody>
          <a:bodyPr wrap="square" rtlCol="0">
            <a:spAutoFit/>
          </a:bodyPr>
          <a:lstStyle/>
          <a:p>
            <a:pPr marL="342900" indent="-342900">
              <a:buFont typeface="Arial" panose="020B0604020202020204" pitchFamily="34" charset="0"/>
              <a:buChar char="•"/>
            </a:pPr>
            <a:r>
              <a:rPr lang="en-US" sz="2400" b="1" dirty="0" err="1">
                <a:latin typeface="Arial" panose="020B0604020202020204" pitchFamily="34" charset="0"/>
                <a:cs typeface="Arial" panose="020B0604020202020204" pitchFamily="34" charset="0"/>
              </a:rPr>
              <a:t>blkid</a:t>
            </a:r>
            <a:endParaRPr lang="en-US" sz="2400" b="1" dirty="0">
              <a:latin typeface="Arial" panose="020B0604020202020204" pitchFamily="34" charset="0"/>
              <a:cs typeface="Arial" panose="020B0604020202020204" pitchFamily="34" charset="0"/>
            </a:endParaRPr>
          </a:p>
          <a:p>
            <a:r>
              <a:rPr lang="en-US" sz="2000" dirty="0" err="1">
                <a:latin typeface="Arial" panose="020B0604020202020204" pitchFamily="34" charset="0"/>
                <a:cs typeface="Arial" panose="020B0604020202020204" pitchFamily="34" charset="0"/>
              </a:rPr>
              <a:t>blkid</a:t>
            </a:r>
            <a:r>
              <a:rPr lang="en-US" sz="2000" dirty="0">
                <a:latin typeface="Arial" panose="020B0604020202020204" pitchFamily="34" charset="0"/>
                <a:cs typeface="Arial" panose="020B0604020202020204" pitchFamily="34" charset="0"/>
              </a:rPr>
              <a:t> (block id) is a utility that displays block device attributes such as deice or partition name, label, and </a:t>
            </a:r>
            <a:r>
              <a:rPr lang="en-US" sz="2000" dirty="0" err="1">
                <a:latin typeface="Arial" panose="020B0604020202020204" pitchFamily="34" charset="0"/>
                <a:cs typeface="Arial" panose="020B0604020202020204" pitchFamily="34" charset="0"/>
              </a:rPr>
              <a:t>filesystem</a:t>
            </a:r>
            <a:r>
              <a:rPr lang="en-US" sz="2000"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493396" y="4918365"/>
            <a:ext cx="11074170" cy="1158340"/>
          </a:xfrm>
          <a:prstGeom prst="rect">
            <a:avLst/>
          </a:prstGeom>
        </p:spPr>
      </p:pic>
    </p:spTree>
    <p:extLst>
      <p:ext uri="{BB962C8B-B14F-4D97-AF65-F5344CB8AC3E}">
        <p14:creationId xmlns:p14="http://schemas.microsoft.com/office/powerpoint/2010/main" val="3275094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smtClean="0">
                <a:latin typeface="Arial" panose="020B0604020202020204" pitchFamily="34" charset="0"/>
                <a:cs typeface="Arial" panose="020B0604020202020204" pitchFamily="34" charset="0"/>
              </a:rPr>
              <a:t>Pipes and Filter commands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pipes and filters in Unix. You can connect two commands together so that the output from one program becomes the input of the next program. Two or more commands connected in this way form a pipe.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To make a pipe, put a vertical bar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on the command line between two commands.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When a program takes its input from another program, it performs some operation on that input, and writes the result to the standard output. It is referred to as a </a:t>
            </a:r>
            <a:r>
              <a:rPr lang="en-US" sz="2000" b="1" i="1" dirty="0">
                <a:latin typeface="Arial" panose="020B0604020202020204" pitchFamily="34" charset="0"/>
                <a:cs typeface="Arial" panose="020B0604020202020204" pitchFamily="34" charset="0"/>
              </a:rPr>
              <a:t>filter</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94156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3236" y="2503054"/>
            <a:ext cx="7351686" cy="3458007"/>
          </a:xfrm>
        </p:spPr>
        <p:txBody>
          <a:bodyPr/>
          <a:lstStyle/>
          <a:p>
            <a:pPr algn="just"/>
            <a:r>
              <a:rPr lang="en-US" sz="7200" b="1" dirty="0" smtClean="0">
                <a:latin typeface="Arial" panose="020B0604020202020204" pitchFamily="34" charset="0"/>
                <a:cs typeface="Arial" panose="020B0604020202020204" pitchFamily="34" charset="0"/>
              </a:rPr>
              <a:t>LINUX</a:t>
            </a:r>
            <a:endParaRPr lang="en-IN"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53879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panose="020B0604020202020204" pitchFamily="34" charset="0"/>
                <a:cs typeface="Arial" panose="020B0604020202020204" pitchFamily="34" charset="0"/>
              </a:rPr>
              <a:t>Linux File Contents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2858152"/>
              </p:ext>
            </p:extLst>
          </p:nvPr>
        </p:nvGraphicFramePr>
        <p:xfrm>
          <a:off x="858980" y="1671784"/>
          <a:ext cx="9541164" cy="4387892"/>
        </p:xfrm>
        <a:graphic>
          <a:graphicData uri="http://schemas.openxmlformats.org/drawingml/2006/table">
            <a:tbl>
              <a:tblPr/>
              <a:tblGrid>
                <a:gridCol w="3278911">
                  <a:extLst>
                    <a:ext uri="{9D8B030D-6E8A-4147-A177-3AD203B41FA5}">
                      <a16:colId xmlns:a16="http://schemas.microsoft.com/office/drawing/2014/main" val="165296277"/>
                    </a:ext>
                  </a:extLst>
                </a:gridCol>
                <a:gridCol w="6262253">
                  <a:extLst>
                    <a:ext uri="{9D8B030D-6E8A-4147-A177-3AD203B41FA5}">
                      <a16:colId xmlns:a16="http://schemas.microsoft.com/office/drawing/2014/main" val="725338254"/>
                    </a:ext>
                  </a:extLst>
                </a:gridCol>
              </a:tblGrid>
              <a:tr h="412431">
                <a:tc>
                  <a:txBody>
                    <a:bodyPr/>
                    <a:lstStyle/>
                    <a:p>
                      <a:pPr algn="l" fontAlgn="t"/>
                      <a:r>
                        <a:rPr lang="en-IN" sz="2000">
                          <a:solidFill>
                            <a:schemeClr val="tx1"/>
                          </a:solidFill>
                          <a:effectLst/>
                          <a:latin typeface="times new roman" panose="02020603050405020304" pitchFamily="18" charset="0"/>
                        </a:rPr>
                        <a:t>Commands</a:t>
                      </a:r>
                    </a:p>
                  </a:txBody>
                  <a:tcPr marL="77665" marR="77665" marT="77665" marB="77665">
                    <a:lnL w="7620" cap="flat" cmpd="sng" algn="ctr">
                      <a:solidFill>
                        <a:srgbClr val="60A774"/>
                      </a:solidFill>
                      <a:prstDash val="solid"/>
                      <a:round/>
                      <a:headEnd type="none" w="med" len="med"/>
                      <a:tailEnd type="none" w="med" len="med"/>
                    </a:lnL>
                    <a:lnR w="7620" cap="flat" cmpd="sng" algn="ctr">
                      <a:solidFill>
                        <a:srgbClr val="60A774"/>
                      </a:solidFill>
                      <a:prstDash val="solid"/>
                      <a:round/>
                      <a:headEnd type="none" w="med" len="med"/>
                      <a:tailEnd type="none" w="med" len="med"/>
                    </a:lnR>
                    <a:lnT w="7620" cap="flat" cmpd="sng" algn="ctr">
                      <a:solidFill>
                        <a:srgbClr val="60A774"/>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chemeClr val="tx1"/>
                          </a:solidFill>
                          <a:effectLst/>
                          <a:latin typeface="times new roman" panose="02020603050405020304" pitchFamily="18" charset="0"/>
                        </a:rPr>
                        <a:t>Function</a:t>
                      </a:r>
                    </a:p>
                  </a:txBody>
                  <a:tcPr marL="77665" marR="77665" marT="77665" marB="77665">
                    <a:lnL w="7620" cap="flat" cmpd="sng" algn="ctr">
                      <a:solidFill>
                        <a:srgbClr val="60A774"/>
                      </a:solidFill>
                      <a:prstDash val="solid"/>
                      <a:round/>
                      <a:headEnd type="none" w="med" len="med"/>
                      <a:tailEnd type="none" w="med" len="med"/>
                    </a:lnL>
                    <a:lnR w="7620" cap="flat" cmpd="sng" algn="ctr">
                      <a:solidFill>
                        <a:srgbClr val="60A774"/>
                      </a:solidFill>
                      <a:prstDash val="solid"/>
                      <a:round/>
                      <a:headEnd type="none" w="med" len="med"/>
                      <a:tailEnd type="none" w="med" len="med"/>
                    </a:lnR>
                    <a:lnT w="7620" cap="flat" cmpd="sng" algn="ctr">
                      <a:solidFill>
                        <a:srgbClr val="60A774"/>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051123803"/>
                  </a:ext>
                </a:extLst>
              </a:tr>
              <a:tr h="604898">
                <a:tc>
                  <a:txBody>
                    <a:bodyPr/>
                    <a:lstStyle/>
                    <a:p>
                      <a:pPr algn="just" fontAlgn="t"/>
                      <a:r>
                        <a:rPr lang="en-IN" sz="2000" u="none" strike="noStrike" dirty="0" smtClean="0">
                          <a:solidFill>
                            <a:schemeClr val="tx1"/>
                          </a:solidFill>
                          <a:effectLst/>
                          <a:latin typeface="inter-regular"/>
                        </a:rPr>
                        <a:t>head</a:t>
                      </a:r>
                      <a:endParaRPr lang="en-IN" sz="2000" dirty="0">
                        <a:solidFill>
                          <a:schemeClr val="tx1"/>
                        </a:solidFill>
                        <a:effectLst/>
                        <a:latin typeface="inter-regular"/>
                      </a:endParaRP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chemeClr val="tx1"/>
                          </a:solidFill>
                          <a:effectLst/>
                          <a:latin typeface="inter-regular"/>
                        </a:rPr>
                        <a:t>It displays the beginning of a file.</a:t>
                      </a: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62621196"/>
                  </a:ext>
                </a:extLst>
              </a:tr>
              <a:tr h="604898">
                <a:tc>
                  <a:txBody>
                    <a:bodyPr/>
                    <a:lstStyle/>
                    <a:p>
                      <a:pPr algn="just" fontAlgn="t"/>
                      <a:r>
                        <a:rPr lang="en-IN" sz="2000" u="none" strike="noStrike" dirty="0" smtClean="0">
                          <a:solidFill>
                            <a:schemeClr val="tx1"/>
                          </a:solidFill>
                          <a:effectLst/>
                          <a:latin typeface="inter-regular"/>
                        </a:rPr>
                        <a:t>Tail</a:t>
                      </a:r>
                      <a:endParaRPr lang="en-IN" sz="2000" dirty="0">
                        <a:solidFill>
                          <a:schemeClr val="tx1"/>
                        </a:solidFill>
                        <a:effectLst/>
                        <a:latin typeface="inter-regular"/>
                      </a:endParaRP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chemeClr val="tx1"/>
                          </a:solidFill>
                          <a:effectLst/>
                          <a:latin typeface="inter-regular"/>
                        </a:rPr>
                        <a:t>It displays the last </a:t>
                      </a:r>
                      <a:r>
                        <a:rPr lang="en-US" sz="2000" dirty="0" err="1">
                          <a:solidFill>
                            <a:schemeClr val="tx1"/>
                          </a:solidFill>
                          <a:effectLst/>
                          <a:latin typeface="inter-regular"/>
                        </a:rPr>
                        <a:t>last</a:t>
                      </a:r>
                      <a:r>
                        <a:rPr lang="en-US" sz="2000" dirty="0">
                          <a:solidFill>
                            <a:schemeClr val="tx1"/>
                          </a:solidFill>
                          <a:effectLst/>
                          <a:latin typeface="inter-regular"/>
                        </a:rPr>
                        <a:t> part of a file.</a:t>
                      </a: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63312698"/>
                  </a:ext>
                </a:extLst>
              </a:tr>
              <a:tr h="604898">
                <a:tc>
                  <a:txBody>
                    <a:bodyPr/>
                    <a:lstStyle/>
                    <a:p>
                      <a:pPr algn="just" fontAlgn="t"/>
                      <a:r>
                        <a:rPr lang="en-IN" sz="2000" u="none" strike="noStrike" dirty="0" smtClean="0">
                          <a:solidFill>
                            <a:schemeClr val="tx1"/>
                          </a:solidFill>
                          <a:effectLst/>
                          <a:latin typeface="inter-regular"/>
                        </a:rPr>
                        <a:t>Cat</a:t>
                      </a:r>
                      <a:endParaRPr lang="en-IN" sz="2000" dirty="0">
                        <a:solidFill>
                          <a:schemeClr val="tx1"/>
                        </a:solidFill>
                        <a:effectLst/>
                        <a:latin typeface="inter-regular"/>
                      </a:endParaRP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chemeClr val="tx1"/>
                          </a:solidFill>
                          <a:effectLst/>
                          <a:latin typeface="inter-regular"/>
                        </a:rPr>
                        <a:t>This command is versatile and multi worker.</a:t>
                      </a: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20269034"/>
                  </a:ext>
                </a:extLst>
              </a:tr>
              <a:tr h="357440">
                <a:tc>
                  <a:txBody>
                    <a:bodyPr/>
                    <a:lstStyle/>
                    <a:p>
                      <a:pPr algn="just" fontAlgn="t"/>
                      <a:r>
                        <a:rPr lang="en-IN" sz="2000" u="none" strike="noStrike" dirty="0" smtClean="0">
                          <a:solidFill>
                            <a:schemeClr val="tx1"/>
                          </a:solidFill>
                          <a:effectLst/>
                          <a:latin typeface="inter-regular"/>
                        </a:rPr>
                        <a:t>Tac</a:t>
                      </a:r>
                      <a:endParaRPr lang="en-IN" sz="2000" dirty="0">
                        <a:solidFill>
                          <a:schemeClr val="tx1"/>
                        </a:solidFill>
                        <a:effectLst/>
                        <a:latin typeface="inter-regular"/>
                      </a:endParaRP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000">
                          <a:solidFill>
                            <a:schemeClr val="tx1"/>
                          </a:solidFill>
                          <a:effectLst/>
                          <a:latin typeface="inter-regular"/>
                        </a:rPr>
                        <a:t>Opposite of cat.</a:t>
                      </a: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44077638"/>
                  </a:ext>
                </a:extLst>
              </a:tr>
              <a:tr h="852357">
                <a:tc>
                  <a:txBody>
                    <a:bodyPr/>
                    <a:lstStyle/>
                    <a:p>
                      <a:pPr algn="just" fontAlgn="t"/>
                      <a:r>
                        <a:rPr lang="en-IN" sz="2000" u="none" strike="noStrike" dirty="0" smtClean="0">
                          <a:solidFill>
                            <a:schemeClr val="tx1"/>
                          </a:solidFill>
                          <a:effectLst/>
                          <a:latin typeface="inter-regular"/>
                        </a:rPr>
                        <a:t>More</a:t>
                      </a:r>
                      <a:endParaRPr lang="en-IN" sz="2000" dirty="0">
                        <a:solidFill>
                          <a:schemeClr val="tx1"/>
                        </a:solidFill>
                        <a:effectLst/>
                        <a:latin typeface="inter-regular"/>
                      </a:endParaRP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chemeClr val="tx1"/>
                          </a:solidFill>
                          <a:effectLst/>
                          <a:latin typeface="inter-regular"/>
                        </a:rPr>
                        <a:t>Command line diaplays contents in pager form that is either in more format.</a:t>
                      </a: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62479508"/>
                  </a:ext>
                </a:extLst>
              </a:tr>
              <a:tr h="852357">
                <a:tc>
                  <a:txBody>
                    <a:bodyPr/>
                    <a:lstStyle/>
                    <a:p>
                      <a:pPr algn="just" fontAlgn="t"/>
                      <a:r>
                        <a:rPr lang="en-IN" sz="2000" u="none" strike="noStrike" dirty="0">
                          <a:solidFill>
                            <a:schemeClr val="tx1"/>
                          </a:solidFill>
                          <a:effectLst/>
                          <a:latin typeface="inter-regular"/>
                        </a:rPr>
                        <a:t>less</a:t>
                      </a:r>
                      <a:endParaRPr lang="en-IN" sz="2000" dirty="0">
                        <a:solidFill>
                          <a:schemeClr val="tx1"/>
                        </a:solidFill>
                        <a:effectLst/>
                        <a:latin typeface="inter-regular"/>
                      </a:endParaRP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chemeClr val="tx1"/>
                          </a:solidFill>
                          <a:effectLst/>
                          <a:latin typeface="inter-regular"/>
                        </a:rPr>
                        <a:t>Command line </a:t>
                      </a:r>
                      <a:r>
                        <a:rPr lang="en-US" sz="2000" dirty="0" err="1">
                          <a:solidFill>
                            <a:schemeClr val="tx1"/>
                          </a:solidFill>
                          <a:effectLst/>
                          <a:latin typeface="inter-regular"/>
                        </a:rPr>
                        <a:t>diaplays</a:t>
                      </a:r>
                      <a:r>
                        <a:rPr lang="en-US" sz="2000" dirty="0">
                          <a:solidFill>
                            <a:schemeClr val="tx1"/>
                          </a:solidFill>
                          <a:effectLst/>
                          <a:latin typeface="inter-regular"/>
                        </a:rPr>
                        <a:t> contents in pager form that is either in less format.</a:t>
                      </a:r>
                    </a:p>
                  </a:txBody>
                  <a:tcPr marL="51777" marR="51777" marT="51777" marB="517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84625304"/>
                  </a:ext>
                </a:extLst>
              </a:tr>
            </a:tbl>
          </a:graphicData>
        </a:graphic>
      </p:graphicFrame>
    </p:spTree>
    <p:extLst>
      <p:ext uri="{BB962C8B-B14F-4D97-AF65-F5344CB8AC3E}">
        <p14:creationId xmlns:p14="http://schemas.microsoft.com/office/powerpoint/2010/main" val="4032217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20073"/>
            <a:ext cx="11914909" cy="6631791"/>
          </a:xfrm>
        </p:spPr>
        <p:txBody>
          <a:bodyPr>
            <a:normAutofit/>
          </a:bodyPr>
          <a:lstStyle/>
          <a:p>
            <a:pPr marL="0" indent="0">
              <a:buNone/>
            </a:pPr>
            <a:endParaRPr lang="en-IN" dirty="0" smtClean="0"/>
          </a:p>
          <a:p>
            <a:pPr marL="0" indent="0">
              <a:buNone/>
            </a:pPr>
            <a:r>
              <a:rPr lang="en-IN" sz="4000" b="1" dirty="0" smtClean="0"/>
              <a:t>HEAD</a:t>
            </a:r>
            <a:endParaRPr lang="en-IN" sz="4000" b="1" dirty="0"/>
          </a:p>
          <a:p>
            <a:pPr marL="0" indent="0">
              <a:buNone/>
            </a:pP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Displays </a:t>
            </a:r>
            <a:r>
              <a:rPr lang="en-US" dirty="0">
                <a:latin typeface="Arial" panose="020B0604020202020204" pitchFamily="34" charset="0"/>
                <a:cs typeface="Arial" panose="020B0604020202020204" pitchFamily="34" charset="0"/>
              </a:rPr>
              <a:t>the first n lines of the specified text files. If the number of lines is not specified then by default prints first 10 lines.                                                                       </a:t>
            </a:r>
            <a:endParaRPr lang="en-US" dirty="0" smtClean="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Syntax</a:t>
            </a:r>
            <a:r>
              <a:rPr lang="en-IN" b="1" dirty="0" smtClean="0">
                <a:latin typeface="Arial" panose="020B0604020202020204" pitchFamily="34" charset="0"/>
                <a:cs typeface="Arial" panose="020B0604020202020204" pitchFamily="34" charset="0"/>
              </a:rPr>
              <a:t>:</a:t>
            </a:r>
            <a:r>
              <a:rPr lang="en-IN" b="1"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head </a:t>
            </a:r>
            <a:r>
              <a:rPr lang="en-IN" dirty="0" err="1">
                <a:latin typeface="Arial" panose="020B0604020202020204" pitchFamily="34" charset="0"/>
                <a:cs typeface="Arial" panose="020B0604020202020204" pitchFamily="34" charset="0"/>
              </a:rPr>
              <a:t>file_name</a:t>
            </a:r>
            <a:endParaRPr lang="en-IN" dirty="0">
              <a:latin typeface="Arial" panose="020B0604020202020204" pitchFamily="34" charset="0"/>
              <a:cs typeface="Arial" panose="020B0604020202020204" pitchFamily="34" charset="0"/>
            </a:endParaRPr>
          </a:p>
          <a:p>
            <a:pPr marL="0" indent="0">
              <a:buNone/>
            </a:pPr>
            <a:endParaRPr lang="en-IN" dirty="0"/>
          </a:p>
          <a:p>
            <a:pPr marL="0" indent="0">
              <a:buNone/>
            </a:pPr>
            <a:endParaRPr lang="en-IN" dirty="0"/>
          </a:p>
          <a:p>
            <a:endParaRPr lang="en-IN" dirty="0" smtClean="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p:txBody>
      </p:sp>
      <p:graphicFrame>
        <p:nvGraphicFramePr>
          <p:cNvPr id="4" name="Table 3"/>
          <p:cNvGraphicFramePr>
            <a:graphicFrameLocks noGrp="1"/>
          </p:cNvGraphicFramePr>
          <p:nvPr>
            <p:extLst>
              <p:ext uri="{D42A27DB-BD31-4B8C-83A1-F6EECF244321}">
                <p14:modId xmlns:p14="http://schemas.microsoft.com/office/powerpoint/2010/main" val="2447182345"/>
              </p:ext>
            </p:extLst>
          </p:nvPr>
        </p:nvGraphicFramePr>
        <p:xfrm>
          <a:off x="798512" y="2663920"/>
          <a:ext cx="8128000" cy="2804160"/>
        </p:xfrm>
        <a:graphic>
          <a:graphicData uri="http://schemas.openxmlformats.org/drawingml/2006/table">
            <a:tbl>
              <a:tblPr firstRow="1" bandRow="1">
                <a:tableStyleId>{5C22544A-7EE6-4342-B048-85BDC9FD1C3A}</a:tableStyleId>
              </a:tblPr>
              <a:tblGrid>
                <a:gridCol w="629557">
                  <a:extLst>
                    <a:ext uri="{9D8B030D-6E8A-4147-A177-3AD203B41FA5}">
                      <a16:colId xmlns:a16="http://schemas.microsoft.com/office/drawing/2014/main" val="1912901334"/>
                    </a:ext>
                  </a:extLst>
                </a:gridCol>
                <a:gridCol w="7498443">
                  <a:extLst>
                    <a:ext uri="{9D8B030D-6E8A-4147-A177-3AD203B41FA5}">
                      <a16:colId xmlns:a16="http://schemas.microsoft.com/office/drawing/2014/main" val="417281242"/>
                    </a:ext>
                  </a:extLst>
                </a:gridCol>
              </a:tblGrid>
              <a:tr h="0">
                <a:tc>
                  <a:txBody>
                    <a:bodyPr/>
                    <a:lstStyle/>
                    <a:p>
                      <a:r>
                        <a:rPr lang="en-IN" sz="2000" dirty="0" smtClean="0">
                          <a:latin typeface="Arial" panose="020B0604020202020204" pitchFamily="34" charset="0"/>
                          <a:cs typeface="Arial" panose="020B0604020202020204" pitchFamily="34" charset="0"/>
                        </a:rPr>
                        <a:t>-n</a:t>
                      </a:r>
                      <a:endParaRPr lang="en-IN" sz="2000" dirty="0">
                        <a:latin typeface="Arial" panose="020B0604020202020204" pitchFamily="34" charset="0"/>
                        <a:cs typeface="Arial" panose="020B0604020202020204" pitchFamily="34" charset="0"/>
                      </a:endParaRPr>
                    </a:p>
                  </a:txBody>
                  <a:tcPr/>
                </a:tc>
                <a:tc>
                  <a:txBody>
                    <a:bodyPr/>
                    <a:lstStyle/>
                    <a:p>
                      <a:r>
                        <a:rPr lang="en-IN" sz="2000" dirty="0" smtClean="0">
                          <a:latin typeface="Arial" panose="020B0604020202020204" pitchFamily="34" charset="0"/>
                          <a:cs typeface="Arial" panose="020B0604020202020204" pitchFamily="34" charset="0"/>
                        </a:rPr>
                        <a:t>It</a:t>
                      </a:r>
                      <a:r>
                        <a:rPr lang="en-IN" sz="2000" baseline="0" dirty="0" smtClean="0">
                          <a:latin typeface="Arial" panose="020B0604020202020204" pitchFamily="34" charset="0"/>
                          <a:cs typeface="Arial" panose="020B0604020202020204" pitchFamily="34" charset="0"/>
                        </a:rPr>
                        <a:t> will print  specified number of </a:t>
                      </a:r>
                      <a:r>
                        <a:rPr lang="en-IN" sz="2000" baseline="0" dirty="0" smtClean="0">
                          <a:latin typeface="Arial" panose="020B0604020202020204" pitchFamily="34" charset="0"/>
                          <a:cs typeface="Arial" panose="020B0604020202020204" pitchFamily="34" charset="0"/>
                        </a:rPr>
                        <a:t>lines  </a:t>
                      </a:r>
                    </a:p>
                    <a:p>
                      <a:r>
                        <a:rPr lang="en-IN" sz="2000" b="1" baseline="0" dirty="0" smtClean="0">
                          <a:latin typeface="Arial" panose="020B0604020202020204" pitchFamily="34" charset="0"/>
                          <a:cs typeface="Arial" panose="020B0604020202020204" pitchFamily="34" charset="0"/>
                        </a:rPr>
                        <a:t>Syntax</a:t>
                      </a:r>
                      <a:r>
                        <a:rPr lang="en-IN" sz="2000" baseline="0" dirty="0" smtClean="0">
                          <a:latin typeface="Arial" panose="020B0604020202020204" pitchFamily="34" charset="0"/>
                          <a:cs typeface="Arial" panose="020B0604020202020204" pitchFamily="34" charset="0"/>
                        </a:rPr>
                        <a:t> : head –n(</a:t>
                      </a:r>
                      <a:r>
                        <a:rPr lang="en-IN" sz="2000" baseline="0" dirty="0" err="1" smtClean="0">
                          <a:latin typeface="Arial" panose="020B0604020202020204" pitchFamily="34" charset="0"/>
                          <a:cs typeface="Arial" panose="020B0604020202020204" pitchFamily="34" charset="0"/>
                        </a:rPr>
                        <a:t>num</a:t>
                      </a:r>
                      <a:r>
                        <a:rPr lang="en-IN" sz="2000" baseline="0" dirty="0" smtClean="0">
                          <a:latin typeface="Arial" panose="020B0604020202020204" pitchFamily="34" charset="0"/>
                          <a:cs typeface="Arial" panose="020B0604020202020204" pitchFamily="34" charset="0"/>
                        </a:rPr>
                        <a:t>) &lt;file-name&gt;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7238616"/>
                  </a:ext>
                </a:extLst>
              </a:tr>
              <a:tr h="370840">
                <a:tc>
                  <a:txBody>
                    <a:bodyPr/>
                    <a:lstStyle/>
                    <a:p>
                      <a:r>
                        <a:rPr lang="en-IN" sz="2000" dirty="0" smtClean="0">
                          <a:latin typeface="Arial" panose="020B0604020202020204" pitchFamily="34" charset="0"/>
                          <a:cs typeface="Arial" panose="020B0604020202020204" pitchFamily="34" charset="0"/>
                        </a:rPr>
                        <a:t>-c</a:t>
                      </a:r>
                      <a:endParaRPr lang="en-IN" sz="2000" dirty="0">
                        <a:latin typeface="Arial" panose="020B0604020202020204" pitchFamily="34" charset="0"/>
                        <a:cs typeface="Arial" panose="020B0604020202020204" pitchFamily="34" charset="0"/>
                      </a:endParaRPr>
                    </a:p>
                  </a:txBody>
                  <a:tcPr/>
                </a:tc>
                <a:tc>
                  <a:txBody>
                    <a:bodyPr/>
                    <a:lstStyle/>
                    <a:p>
                      <a:r>
                        <a:rPr lang="en-IN" sz="2000" dirty="0" smtClean="0">
                          <a:latin typeface="Arial" panose="020B0604020202020204" pitchFamily="34" charset="0"/>
                          <a:cs typeface="Arial" panose="020B0604020202020204" pitchFamily="34" charset="0"/>
                        </a:rPr>
                        <a:t>It will print specified number of</a:t>
                      </a:r>
                      <a:r>
                        <a:rPr lang="en-IN" sz="2000" baseline="0" dirty="0" smtClean="0">
                          <a:latin typeface="Arial" panose="020B0604020202020204" pitchFamily="34" charset="0"/>
                          <a:cs typeface="Arial" panose="020B0604020202020204" pitchFamily="34" charset="0"/>
                        </a:rPr>
                        <a:t> character (byte</a:t>
                      </a:r>
                      <a:r>
                        <a:rPr lang="en-IN" sz="2000" baseline="0" dirty="0" smtClean="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baseline="0" dirty="0" smtClean="0">
                          <a:latin typeface="Arial" panose="020B0604020202020204" pitchFamily="34" charset="0"/>
                          <a:cs typeface="Arial" panose="020B0604020202020204" pitchFamily="34" charset="0"/>
                        </a:rPr>
                        <a:t>Syntax</a:t>
                      </a:r>
                      <a:r>
                        <a:rPr lang="en-IN" sz="2000" baseline="0" dirty="0" smtClean="0">
                          <a:latin typeface="Arial" panose="020B0604020202020204" pitchFamily="34" charset="0"/>
                          <a:cs typeface="Arial" panose="020B0604020202020204" pitchFamily="34" charset="0"/>
                        </a:rPr>
                        <a:t> : head –c &lt;</a:t>
                      </a:r>
                      <a:r>
                        <a:rPr lang="en-IN" sz="2000" baseline="0" dirty="0" err="1" smtClean="0">
                          <a:latin typeface="Arial" panose="020B0604020202020204" pitchFamily="34" charset="0"/>
                          <a:cs typeface="Arial" panose="020B0604020202020204" pitchFamily="34" charset="0"/>
                        </a:rPr>
                        <a:t>num</a:t>
                      </a:r>
                      <a:r>
                        <a:rPr lang="en-IN" sz="2000" baseline="0" dirty="0" smtClean="0">
                          <a:latin typeface="Arial" panose="020B0604020202020204" pitchFamily="34" charset="0"/>
                          <a:cs typeface="Arial" panose="020B0604020202020204" pitchFamily="34" charset="0"/>
                        </a:rPr>
                        <a:t>&gt; &lt;file-name&gt;</a:t>
                      </a:r>
                      <a:endParaRPr lang="en-IN" sz="2000" dirty="0" smtClean="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858065"/>
                  </a:ext>
                </a:extLst>
              </a:tr>
              <a:tr h="370840">
                <a:tc>
                  <a:txBody>
                    <a:bodyPr/>
                    <a:lstStyle/>
                    <a:p>
                      <a:r>
                        <a:rPr lang="en-IN" sz="2000" dirty="0" smtClean="0">
                          <a:latin typeface="Arial" panose="020B0604020202020204" pitchFamily="34" charset="0"/>
                          <a:cs typeface="Arial" panose="020B0604020202020204" pitchFamily="34" charset="0"/>
                        </a:rPr>
                        <a:t>-q</a:t>
                      </a:r>
                      <a:endParaRPr lang="en-IN" sz="2000" dirty="0">
                        <a:latin typeface="Arial" panose="020B0604020202020204" pitchFamily="34" charset="0"/>
                        <a:cs typeface="Arial" panose="020B0604020202020204" pitchFamily="34" charset="0"/>
                      </a:endParaRPr>
                    </a:p>
                  </a:txBody>
                  <a:tcPr/>
                </a:tc>
                <a:tc>
                  <a:txBody>
                    <a:bodyPr/>
                    <a:lstStyle/>
                    <a:p>
                      <a:r>
                        <a:rPr lang="en-IN" sz="2000" dirty="0" smtClean="0">
                          <a:latin typeface="Arial" panose="020B0604020202020204" pitchFamily="34" charset="0"/>
                          <a:cs typeface="Arial" panose="020B0604020202020204" pitchFamily="34" charset="0"/>
                        </a:rPr>
                        <a:t>It</a:t>
                      </a:r>
                      <a:r>
                        <a:rPr lang="en-IN" sz="2000" baseline="0" dirty="0" smtClean="0">
                          <a:latin typeface="Arial" panose="020B0604020202020204" pitchFamily="34" charset="0"/>
                          <a:cs typeface="Arial" panose="020B0604020202020204" pitchFamily="34" charset="0"/>
                        </a:rPr>
                        <a:t> will not print filename or not print fully detailed </a:t>
                      </a:r>
                      <a:r>
                        <a:rPr lang="en-IN" sz="2000" baseline="0" dirty="0" smtClean="0">
                          <a:latin typeface="Arial" panose="020B0604020202020204" pitchFamily="34" charset="0"/>
                          <a:cs typeface="Arial" panose="020B0604020202020204" pitchFamily="34" charset="0"/>
                        </a:rPr>
                        <a:t>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baseline="0" dirty="0" smtClean="0">
                          <a:latin typeface="Arial" panose="020B0604020202020204" pitchFamily="34" charset="0"/>
                          <a:cs typeface="Arial" panose="020B0604020202020204" pitchFamily="34" charset="0"/>
                        </a:rPr>
                        <a:t>Syntax</a:t>
                      </a:r>
                      <a:r>
                        <a:rPr lang="en-IN" sz="2000" baseline="0" dirty="0" smtClean="0">
                          <a:latin typeface="Arial" panose="020B0604020202020204" pitchFamily="34" charset="0"/>
                          <a:cs typeface="Arial" panose="020B0604020202020204" pitchFamily="34" charset="0"/>
                        </a:rPr>
                        <a:t> : head –q &lt;file-name&gt;</a:t>
                      </a:r>
                      <a:endParaRPr lang="en-IN" sz="2000" dirty="0" smtClean="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54023876"/>
                  </a:ext>
                </a:extLst>
              </a:tr>
              <a:tr h="572287">
                <a:tc>
                  <a:txBody>
                    <a:bodyPr/>
                    <a:lstStyle/>
                    <a:p>
                      <a:r>
                        <a:rPr lang="en-IN" sz="2000" dirty="0" smtClean="0">
                          <a:latin typeface="Arial" panose="020B0604020202020204" pitchFamily="34" charset="0"/>
                          <a:cs typeface="Arial" panose="020B0604020202020204" pitchFamily="34" charset="0"/>
                        </a:rPr>
                        <a:t>-v</a:t>
                      </a:r>
                      <a:endParaRPr lang="en-IN" sz="2000" dirty="0">
                        <a:latin typeface="Arial" panose="020B0604020202020204" pitchFamily="34" charset="0"/>
                        <a:cs typeface="Arial" panose="020B0604020202020204" pitchFamily="34" charset="0"/>
                      </a:endParaRPr>
                    </a:p>
                  </a:txBody>
                  <a:tcPr/>
                </a:tc>
                <a:tc>
                  <a:txBody>
                    <a:bodyPr/>
                    <a:lstStyle/>
                    <a:p>
                      <a:r>
                        <a:rPr lang="en-IN" sz="2000" dirty="0" smtClean="0">
                          <a:latin typeface="Arial" panose="020B0604020202020204" pitchFamily="34" charset="0"/>
                          <a:cs typeface="Arial" panose="020B0604020202020204" pitchFamily="34" charset="0"/>
                        </a:rPr>
                        <a:t>It will print content fully detailed along</a:t>
                      </a:r>
                      <a:r>
                        <a:rPr lang="en-IN" sz="2000" baseline="0" dirty="0" smtClean="0">
                          <a:latin typeface="Arial" panose="020B0604020202020204" pitchFamily="34" charset="0"/>
                          <a:cs typeface="Arial" panose="020B0604020202020204" pitchFamily="34" charset="0"/>
                        </a:rPr>
                        <a:t> with </a:t>
                      </a:r>
                      <a:r>
                        <a:rPr lang="en-IN" sz="2000" baseline="0" dirty="0" smtClean="0">
                          <a:latin typeface="Arial" panose="020B0604020202020204" pitchFamily="34" charset="0"/>
                          <a:cs typeface="Arial" panose="020B0604020202020204" pitchFamily="34" charset="0"/>
                        </a:rPr>
                        <a:t>filename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baseline="0" dirty="0" smtClean="0">
                          <a:latin typeface="Arial" panose="020B0604020202020204" pitchFamily="34" charset="0"/>
                          <a:cs typeface="Arial" panose="020B0604020202020204" pitchFamily="34" charset="0"/>
                        </a:rPr>
                        <a:t>Syntax</a:t>
                      </a:r>
                      <a:r>
                        <a:rPr lang="en-IN" sz="2000" baseline="0" dirty="0" smtClean="0">
                          <a:latin typeface="Arial" panose="020B0604020202020204" pitchFamily="34" charset="0"/>
                          <a:cs typeface="Arial" panose="020B0604020202020204" pitchFamily="34" charset="0"/>
                        </a:rPr>
                        <a:t> : head –v&lt;file-name&gt;</a:t>
                      </a:r>
                      <a:endParaRPr lang="en-IN" sz="2000" dirty="0" smtClean="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4556788"/>
                  </a:ext>
                </a:extLst>
              </a:tr>
            </a:tbl>
          </a:graphicData>
        </a:graphic>
      </p:graphicFrame>
    </p:spTree>
    <p:extLst>
      <p:ext uri="{BB962C8B-B14F-4D97-AF65-F5344CB8AC3E}">
        <p14:creationId xmlns:p14="http://schemas.microsoft.com/office/powerpoint/2010/main" val="25329510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79" y="408996"/>
            <a:ext cx="10863385" cy="1019175"/>
          </a:xfrm>
        </p:spPr>
        <p:txBody>
          <a:bodyPr>
            <a:normAutofit/>
          </a:bodyPr>
          <a:lstStyle/>
          <a:p>
            <a:r>
              <a:rPr lang="en-IN" sz="4000" b="1" dirty="0" smtClean="0">
                <a:latin typeface="Arial" panose="020B0604020202020204" pitchFamily="34" charset="0"/>
                <a:cs typeface="Arial" panose="020B0604020202020204" pitchFamily="34" charset="0"/>
              </a:rPr>
              <a:t>TAIL</a:t>
            </a:r>
            <a:endParaRPr lang="en-IN"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4255" y="1428171"/>
            <a:ext cx="10835856" cy="4667829"/>
          </a:xfrm>
        </p:spPr>
        <p: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works the same way as head, just in reverse order. The only difference in tail is, it returns the lines from bottom to up. </a:t>
            </a:r>
          </a:p>
          <a:p>
            <a:pPr marL="0" indent="0">
              <a:buNone/>
            </a:pPr>
            <a:r>
              <a:rPr lang="en-IN" dirty="0" smtClean="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syntax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tail </a:t>
            </a:r>
            <a:r>
              <a:rPr lang="en-IN" dirty="0" err="1">
                <a:latin typeface="Arial" panose="020B0604020202020204" pitchFamily="34" charset="0"/>
                <a:cs typeface="Arial" panose="020B0604020202020204" pitchFamily="34" charset="0"/>
              </a:rPr>
              <a:t>file_name</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97746577"/>
              </p:ext>
            </p:extLst>
          </p:nvPr>
        </p:nvGraphicFramePr>
        <p:xfrm>
          <a:off x="969818" y="2724731"/>
          <a:ext cx="8294255" cy="3032659"/>
        </p:xfrm>
        <a:graphic>
          <a:graphicData uri="http://schemas.openxmlformats.org/drawingml/2006/table">
            <a:tbl>
              <a:tblPr firstRow="1" bandRow="1">
                <a:tableStyleId>{5C22544A-7EE6-4342-B048-85BDC9FD1C3A}</a:tableStyleId>
              </a:tblPr>
              <a:tblGrid>
                <a:gridCol w="642434">
                  <a:extLst>
                    <a:ext uri="{9D8B030D-6E8A-4147-A177-3AD203B41FA5}">
                      <a16:colId xmlns:a16="http://schemas.microsoft.com/office/drawing/2014/main" val="2129229491"/>
                    </a:ext>
                  </a:extLst>
                </a:gridCol>
                <a:gridCol w="7651821">
                  <a:extLst>
                    <a:ext uri="{9D8B030D-6E8A-4147-A177-3AD203B41FA5}">
                      <a16:colId xmlns:a16="http://schemas.microsoft.com/office/drawing/2014/main" val="1418019081"/>
                    </a:ext>
                  </a:extLst>
                </a:gridCol>
              </a:tblGrid>
              <a:tr h="423946">
                <a:tc>
                  <a:txBody>
                    <a:bodyPr/>
                    <a:lstStyle/>
                    <a:p>
                      <a:r>
                        <a:rPr lang="en-IN" dirty="0" smtClean="0">
                          <a:latin typeface="Arial" panose="020B0604020202020204" pitchFamily="34" charset="0"/>
                          <a:cs typeface="Arial" panose="020B0604020202020204" pitchFamily="34" charset="0"/>
                        </a:rPr>
                        <a:t>-n</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It will print specified number</a:t>
                      </a:r>
                      <a:r>
                        <a:rPr lang="en-IN" baseline="0" dirty="0" smtClean="0">
                          <a:latin typeface="Arial" panose="020B0604020202020204" pitchFamily="34" charset="0"/>
                          <a:cs typeface="Arial" panose="020B0604020202020204" pitchFamily="34" charset="0"/>
                        </a:rPr>
                        <a:t> of </a:t>
                      </a:r>
                      <a:r>
                        <a:rPr lang="en-IN" baseline="0" dirty="0" smtClean="0">
                          <a:latin typeface="Arial" panose="020B0604020202020204" pitchFamily="34" charset="0"/>
                          <a:cs typeface="Arial" panose="020B0604020202020204" pitchFamily="34" charset="0"/>
                        </a:rPr>
                        <a:t>lines</a:t>
                      </a:r>
                    </a:p>
                    <a:p>
                      <a:r>
                        <a:rPr lang="en-IN" baseline="0" dirty="0" smtClean="0">
                          <a:latin typeface="Arial" panose="020B0604020202020204" pitchFamily="34" charset="0"/>
                          <a:cs typeface="Arial" panose="020B0604020202020204" pitchFamily="34" charset="0"/>
                        </a:rPr>
                        <a:t>Syntax : tail –n(</a:t>
                      </a:r>
                      <a:r>
                        <a:rPr lang="en-IN" baseline="0" dirty="0" err="1" smtClean="0">
                          <a:latin typeface="Arial" panose="020B0604020202020204" pitchFamily="34" charset="0"/>
                          <a:cs typeface="Arial" panose="020B0604020202020204" pitchFamily="34" charset="0"/>
                        </a:rPr>
                        <a:t>num</a:t>
                      </a:r>
                      <a:r>
                        <a:rPr lang="en-IN" baseline="0" dirty="0" smtClean="0">
                          <a:latin typeface="Arial" panose="020B0604020202020204" pitchFamily="34" charset="0"/>
                          <a:cs typeface="Arial" panose="020B0604020202020204" pitchFamily="34" charset="0"/>
                        </a:rPr>
                        <a:t>) file-name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32231312"/>
                  </a:ext>
                </a:extLst>
              </a:tr>
              <a:tr h="455635">
                <a:tc>
                  <a:txBody>
                    <a:bodyPr/>
                    <a:lstStyle/>
                    <a:p>
                      <a:r>
                        <a:rPr lang="en-IN" dirty="0" smtClean="0">
                          <a:latin typeface="Arial" panose="020B0604020202020204" pitchFamily="34" charset="0"/>
                          <a:cs typeface="Arial" panose="020B0604020202020204" pitchFamily="34" charset="0"/>
                        </a:rPr>
                        <a:t>-c</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It will print specified number of character (byte</a:t>
                      </a:r>
                      <a:r>
                        <a:rPr lang="en-IN" dirty="0" smtClean="0">
                          <a:latin typeface="Arial" panose="020B0604020202020204" pitchFamily="34" charset="0"/>
                          <a:cs typeface="Arial" panose="020B0604020202020204" pitchFamily="34" charset="0"/>
                        </a:rPr>
                        <a:t>)</a:t>
                      </a:r>
                    </a:p>
                    <a:p>
                      <a:r>
                        <a:rPr lang="en-IN" dirty="0" smtClean="0">
                          <a:latin typeface="Arial" panose="020B0604020202020204" pitchFamily="34" charset="0"/>
                          <a:cs typeface="Arial" panose="020B0604020202020204" pitchFamily="34" charset="0"/>
                        </a:rPr>
                        <a:t>Syntax : tail –c </a:t>
                      </a:r>
                      <a:r>
                        <a:rPr lang="en-IN" dirty="0" err="1" smtClean="0">
                          <a:latin typeface="Arial" panose="020B0604020202020204" pitchFamily="34" charset="0"/>
                          <a:cs typeface="Arial" panose="020B0604020202020204" pitchFamily="34" charset="0"/>
                        </a:rPr>
                        <a:t>num</a:t>
                      </a:r>
                      <a:r>
                        <a:rPr lang="en-IN" dirty="0" smtClean="0">
                          <a:latin typeface="Arial" panose="020B0604020202020204" pitchFamily="34" charset="0"/>
                          <a:cs typeface="Arial" panose="020B0604020202020204" pitchFamily="34" charset="0"/>
                        </a:rPr>
                        <a:t> &lt;file-name&gt;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63693810"/>
                  </a:ext>
                </a:extLst>
              </a:tr>
              <a:tr h="455635">
                <a:tc>
                  <a:txBody>
                    <a:bodyPr/>
                    <a:lstStyle/>
                    <a:p>
                      <a:r>
                        <a:rPr lang="en-IN" dirty="0" smtClean="0">
                          <a:latin typeface="Arial" panose="020B0604020202020204" pitchFamily="34" charset="0"/>
                          <a:cs typeface="Arial" panose="020B0604020202020204" pitchFamily="34" charset="0"/>
                        </a:rPr>
                        <a:t>-q</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It</a:t>
                      </a:r>
                      <a:r>
                        <a:rPr lang="en-IN" baseline="0" dirty="0" smtClean="0">
                          <a:latin typeface="Arial" panose="020B0604020202020204" pitchFamily="34" charset="0"/>
                          <a:cs typeface="Arial" panose="020B0604020202020204" pitchFamily="34" charset="0"/>
                        </a:rPr>
                        <a:t> will not print filename or not print fully detailed </a:t>
                      </a:r>
                      <a:r>
                        <a:rPr lang="en-IN" baseline="0" dirty="0" smtClean="0">
                          <a:latin typeface="Arial" panose="020B0604020202020204" pitchFamily="34" charset="0"/>
                          <a:cs typeface="Arial" panose="020B0604020202020204" pitchFamily="34" charset="0"/>
                        </a:rPr>
                        <a:t>content</a:t>
                      </a:r>
                    </a:p>
                    <a:p>
                      <a:r>
                        <a:rPr lang="en-IN" baseline="0" dirty="0" smtClean="0">
                          <a:latin typeface="Arial" panose="020B0604020202020204" pitchFamily="34" charset="0"/>
                          <a:cs typeface="Arial" panose="020B0604020202020204" pitchFamily="34" charset="0"/>
                        </a:rPr>
                        <a:t>Syntax : tail –q &lt;file-name&gt;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13433038"/>
                  </a:ext>
                </a:extLst>
              </a:tr>
              <a:tr h="656784">
                <a:tc>
                  <a:txBody>
                    <a:bodyPr/>
                    <a:lstStyle/>
                    <a:p>
                      <a:r>
                        <a:rPr lang="en-IN" dirty="0" smtClean="0">
                          <a:latin typeface="Arial" panose="020B0604020202020204" pitchFamily="34" charset="0"/>
                          <a:cs typeface="Arial" panose="020B0604020202020204" pitchFamily="34" charset="0"/>
                        </a:rPr>
                        <a:t>-v</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It will print content fully detailed along</a:t>
                      </a:r>
                      <a:r>
                        <a:rPr lang="en-IN" baseline="0" dirty="0" smtClean="0">
                          <a:latin typeface="Arial" panose="020B0604020202020204" pitchFamily="34" charset="0"/>
                          <a:cs typeface="Arial" panose="020B0604020202020204" pitchFamily="34" charset="0"/>
                        </a:rPr>
                        <a:t> with </a:t>
                      </a:r>
                      <a:r>
                        <a:rPr lang="en-IN" baseline="0" dirty="0" smtClean="0">
                          <a:latin typeface="Arial" panose="020B0604020202020204" pitchFamily="34" charset="0"/>
                          <a:cs typeface="Arial" panose="020B0604020202020204" pitchFamily="34" charset="0"/>
                        </a:rPr>
                        <a:t>filename</a:t>
                      </a:r>
                    </a:p>
                    <a:p>
                      <a:r>
                        <a:rPr lang="en-IN" baseline="0" dirty="0" smtClean="0">
                          <a:latin typeface="Arial" panose="020B0604020202020204" pitchFamily="34" charset="0"/>
                          <a:cs typeface="Arial" panose="020B0604020202020204" pitchFamily="34" charset="0"/>
                        </a:rPr>
                        <a:t>Syntax : tail –v &lt;file-name&gt;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3445582"/>
                  </a:ext>
                </a:extLst>
              </a:tr>
              <a:tr h="455635">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11672734"/>
                  </a:ext>
                </a:extLst>
              </a:tr>
            </a:tbl>
          </a:graphicData>
        </a:graphic>
      </p:graphicFrame>
    </p:spTree>
    <p:extLst>
      <p:ext uri="{BB962C8B-B14F-4D97-AF65-F5344CB8AC3E}">
        <p14:creationId xmlns:p14="http://schemas.microsoft.com/office/powerpoint/2010/main" val="3260300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sz="4000" b="1" dirty="0">
                <a:solidFill>
                  <a:schemeClr val="tx1"/>
                </a:solidFill>
              </a:rPr>
              <a:t>Pipeline</a:t>
            </a:r>
            <a:r>
              <a:rPr lang="en-IN" sz="4000" b="1" dirty="0" smtClean="0"/>
              <a:t>(|)</a:t>
            </a:r>
            <a:endParaRPr lang="en-IN" sz="4000" b="1" dirty="0"/>
          </a:p>
        </p:txBody>
      </p:sp>
      <p:sp>
        <p:nvSpPr>
          <p:cNvPr id="3" name="Content Placeholder 2"/>
          <p:cNvSpPr>
            <a:spLocks noGrp="1"/>
          </p:cNvSpPr>
          <p:nvPr>
            <p:ph idx="1"/>
          </p:nvPr>
        </p:nvSpPr>
        <p:spPr/>
        <p:txBody>
          <a:bodyPr/>
          <a:lstStyle/>
          <a:p>
            <a:r>
              <a:rPr lang="en-IN" dirty="0" smtClean="0"/>
              <a:t>  </a:t>
            </a:r>
            <a:r>
              <a:rPr lang="en-IN" dirty="0"/>
              <a:t>The pipeline is a operator that lets you use two or more   commands such that output of one command serves as input to  the next.</a:t>
            </a:r>
          </a:p>
          <a:p>
            <a:pPr marL="0" indent="0">
              <a:buNone/>
            </a:pPr>
            <a:r>
              <a:rPr lang="en-IN" dirty="0"/>
              <a:t>          Ex:- cat file.txt | tail  +4 | head –n 4 </a:t>
            </a:r>
          </a:p>
          <a:p>
            <a:r>
              <a:rPr lang="en-IN" dirty="0"/>
              <a:t> </a:t>
            </a:r>
          </a:p>
        </p:txBody>
      </p:sp>
      <p:pic>
        <p:nvPicPr>
          <p:cNvPr id="4" name="Picture 3"/>
          <p:cNvPicPr>
            <a:picLocks noChangeAspect="1"/>
          </p:cNvPicPr>
          <p:nvPr/>
        </p:nvPicPr>
        <p:blipFill>
          <a:blip r:embed="rId2"/>
          <a:stretch>
            <a:fillRect/>
          </a:stretch>
        </p:blipFill>
        <p:spPr>
          <a:xfrm>
            <a:off x="805094" y="3879550"/>
            <a:ext cx="9990686" cy="1592718"/>
          </a:xfrm>
          <a:prstGeom prst="rect">
            <a:avLst/>
          </a:prstGeom>
        </p:spPr>
      </p:pic>
    </p:spTree>
    <p:extLst>
      <p:ext uri="{BB962C8B-B14F-4D97-AF65-F5344CB8AC3E}">
        <p14:creationId xmlns:p14="http://schemas.microsoft.com/office/powerpoint/2010/main" val="3469181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35" y="288353"/>
            <a:ext cx="10863385" cy="1019175"/>
          </a:xfrm>
        </p:spPr>
        <p:txBody>
          <a:bodyPr>
            <a:normAutofit/>
          </a:bodyPr>
          <a:lstStyle/>
          <a:p>
            <a:r>
              <a:rPr lang="en-IN" sz="4000" b="1" dirty="0" smtClean="0">
                <a:latin typeface="Arial" panose="020B0604020202020204" pitchFamily="34" charset="0"/>
                <a:cs typeface="Arial" panose="020B0604020202020204" pitchFamily="34" charset="0"/>
              </a:rPr>
              <a:t>Sort</a:t>
            </a:r>
            <a:endParaRPr lang="en-IN"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71235" y="1226127"/>
            <a:ext cx="10861431" cy="4038600"/>
          </a:xfrm>
        </p:spPr>
        <p:txBody>
          <a:bodyPr/>
          <a:lstStyle/>
          <a:p>
            <a:pPr marL="0" indent="0">
              <a:buNone/>
            </a:pPr>
            <a:r>
              <a:rPr lang="en-IN" dirty="0" smtClean="0">
                <a:solidFill>
                  <a:schemeClr val="tx1"/>
                </a:solidFill>
                <a:latin typeface="Arial" panose="020B0604020202020204" pitchFamily="34" charset="0"/>
                <a:cs typeface="Arial" panose="020B0604020202020204" pitchFamily="34" charset="0"/>
              </a:rPr>
              <a:t> </a:t>
            </a:r>
            <a:r>
              <a:rPr lang="en-IN" dirty="0">
                <a:solidFill>
                  <a:schemeClr val="tx1"/>
                </a:solidFill>
                <a:latin typeface="Arial" panose="020B0604020202020204" pitchFamily="34" charset="0"/>
                <a:cs typeface="Arial" panose="020B0604020202020204" pitchFamily="34" charset="0"/>
              </a:rPr>
              <a:t>Sort command is used to sort the </a:t>
            </a:r>
            <a:r>
              <a:rPr lang="en-IN" dirty="0" smtClean="0">
                <a:solidFill>
                  <a:schemeClr val="tx1"/>
                </a:solidFill>
                <a:latin typeface="Arial" panose="020B0604020202020204" pitchFamily="34" charset="0"/>
                <a:cs typeface="Arial" panose="020B0604020202020204" pitchFamily="34" charset="0"/>
              </a:rPr>
              <a:t>content(</a:t>
            </a:r>
            <a:r>
              <a:rPr lang="en-IN" dirty="0" err="1" smtClean="0">
                <a:solidFill>
                  <a:schemeClr val="tx1"/>
                </a:solidFill>
                <a:latin typeface="Arial" panose="020B0604020202020204" pitchFamily="34" charset="0"/>
                <a:cs typeface="Arial" panose="020B0604020202020204" pitchFamily="34" charset="0"/>
              </a:rPr>
              <a:t>alphabets,numbers</a:t>
            </a:r>
            <a:r>
              <a:rPr lang="en-IN" dirty="0" smtClean="0">
                <a:solidFill>
                  <a:schemeClr val="tx1"/>
                </a:solidFill>
                <a:latin typeface="Arial" panose="020B0604020202020204" pitchFamily="34" charset="0"/>
                <a:cs typeface="Arial" panose="020B0604020202020204" pitchFamily="34" charset="0"/>
              </a:rPr>
              <a:t>)  in </a:t>
            </a:r>
            <a:r>
              <a:rPr lang="en-IN" dirty="0">
                <a:solidFill>
                  <a:schemeClr val="tx1"/>
                </a:solidFill>
                <a:latin typeface="Arial" panose="020B0604020202020204" pitchFamily="34" charset="0"/>
                <a:cs typeface="Arial" panose="020B0604020202020204" pitchFamily="34" charset="0"/>
              </a:rPr>
              <a:t>ascending or descending order based on user </a:t>
            </a:r>
            <a:r>
              <a:rPr lang="en-IN" dirty="0" smtClean="0">
                <a:solidFill>
                  <a:schemeClr val="tx1"/>
                </a:solidFill>
                <a:latin typeface="Arial" panose="020B0604020202020204" pitchFamily="34" charset="0"/>
                <a:cs typeface="Arial" panose="020B0604020202020204" pitchFamily="34" charset="0"/>
              </a:rPr>
              <a:t>input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Sorts the lines alphabetically by default but there are many options available to modify the sorting mechanism. Be sure to check out the main page to see everything it can do. </a:t>
            </a:r>
            <a:endParaRPr lang="en-IN"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IN" dirty="0" smtClean="0">
                <a:solidFill>
                  <a:schemeClr val="tx1"/>
                </a:solidFill>
                <a:latin typeface="Arial" panose="020B0604020202020204" pitchFamily="34" charset="0"/>
                <a:cs typeface="Arial" panose="020B0604020202020204" pitchFamily="34" charset="0"/>
              </a:rPr>
              <a:t> </a:t>
            </a:r>
            <a:r>
              <a:rPr lang="en-IN" dirty="0">
                <a:solidFill>
                  <a:schemeClr val="tx1"/>
                </a:solidFill>
                <a:latin typeface="Arial" panose="020B0604020202020204" pitchFamily="34" charset="0"/>
                <a:cs typeface="Arial" panose="020B0604020202020204" pitchFamily="34" charset="0"/>
              </a:rPr>
              <a:t>-r :-Is for sort in reverse </a:t>
            </a:r>
            <a:r>
              <a:rPr lang="en-IN" dirty="0" smtClean="0">
                <a:solidFill>
                  <a:schemeClr val="tx1"/>
                </a:solidFill>
                <a:latin typeface="Arial" panose="020B0604020202020204" pitchFamily="34" charset="0"/>
                <a:cs typeface="Arial" panose="020B0604020202020204" pitchFamily="34" charset="0"/>
              </a:rPr>
              <a:t>order</a:t>
            </a:r>
          </a:p>
          <a:p>
            <a:pPr marL="0" indent="0"/>
            <a:r>
              <a:rPr lang="en-IN" dirty="0">
                <a:solidFill>
                  <a:schemeClr val="tx1"/>
                </a:solidFill>
                <a:latin typeface="Arial" panose="020B0604020202020204" pitchFamily="34" charset="0"/>
                <a:cs typeface="Arial" panose="020B0604020202020204" pitchFamily="34" charset="0"/>
              </a:rPr>
              <a:t> </a:t>
            </a:r>
            <a:r>
              <a:rPr lang="en-IN" dirty="0" smtClean="0">
                <a:solidFill>
                  <a:schemeClr val="tx1"/>
                </a:solidFill>
                <a:latin typeface="Arial" panose="020B0604020202020204" pitchFamily="34" charset="0"/>
                <a:cs typeface="Arial" panose="020B0604020202020204" pitchFamily="34" charset="0"/>
              </a:rPr>
              <a:t>    syntax : sort –r &lt;file-name&gt;</a:t>
            </a:r>
            <a:endParaRPr lang="en-IN"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IN" dirty="0">
                <a:solidFill>
                  <a:schemeClr val="tx1"/>
                </a:solidFill>
                <a:latin typeface="Arial" panose="020B0604020202020204" pitchFamily="34" charset="0"/>
                <a:cs typeface="Arial" panose="020B0604020202020204" pitchFamily="34" charset="0"/>
              </a:rPr>
              <a:t> </a:t>
            </a:r>
            <a:r>
              <a:rPr lang="en-IN" dirty="0" smtClean="0">
                <a:solidFill>
                  <a:schemeClr val="tx1"/>
                </a:solidFill>
                <a:latin typeface="Arial" panose="020B0604020202020204" pitchFamily="34" charset="0"/>
                <a:cs typeface="Arial" panose="020B0604020202020204" pitchFamily="34" charset="0"/>
              </a:rPr>
              <a:t>-n </a:t>
            </a:r>
            <a:r>
              <a:rPr lang="en-IN" dirty="0">
                <a:solidFill>
                  <a:schemeClr val="tx1"/>
                </a:solidFill>
                <a:latin typeface="Arial" panose="020B0604020202020204" pitchFamily="34" charset="0"/>
                <a:cs typeface="Arial" panose="020B0604020202020204" pitchFamily="34" charset="0"/>
              </a:rPr>
              <a:t>:- Is for sort based on </a:t>
            </a:r>
            <a:r>
              <a:rPr lang="en-IN" dirty="0" err="1" smtClean="0">
                <a:solidFill>
                  <a:schemeClr val="tx1"/>
                </a:solidFill>
                <a:latin typeface="Arial" panose="020B0604020202020204" pitchFamily="34" charset="0"/>
                <a:cs typeface="Arial" panose="020B0604020202020204" pitchFamily="34" charset="0"/>
              </a:rPr>
              <a:t>numerics</a:t>
            </a:r>
            <a:endParaRPr lang="en-IN" dirty="0" smtClean="0">
              <a:solidFill>
                <a:schemeClr val="tx1"/>
              </a:solidFill>
              <a:latin typeface="Arial" panose="020B0604020202020204" pitchFamily="34" charset="0"/>
              <a:cs typeface="Arial" panose="020B0604020202020204" pitchFamily="34" charset="0"/>
            </a:endParaRPr>
          </a:p>
          <a:p>
            <a:pPr marL="0" indent="0"/>
            <a:r>
              <a:rPr lang="en-IN" dirty="0" smtClean="0">
                <a:solidFill>
                  <a:schemeClr val="tx1"/>
                </a:solidFill>
                <a:latin typeface="Arial" panose="020B0604020202020204" pitchFamily="34" charset="0"/>
                <a:cs typeface="Arial" panose="020B0604020202020204" pitchFamily="34" charset="0"/>
              </a:rPr>
              <a:t>     syntax : sort –n &lt;file-name&gt;</a:t>
            </a:r>
            <a:endParaRPr lang="en-IN"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IN" b="1" dirty="0" smtClean="0">
                <a:solidFill>
                  <a:schemeClr val="tx1"/>
                </a:solidFill>
                <a:latin typeface="Arial" panose="020B0604020202020204" pitchFamily="34" charset="0"/>
                <a:cs typeface="Arial" panose="020B0604020202020204" pitchFamily="34" charset="0"/>
              </a:rPr>
              <a:t>Note </a:t>
            </a:r>
            <a:r>
              <a:rPr lang="en-IN" b="1" dirty="0">
                <a:solidFill>
                  <a:schemeClr val="tx1"/>
                </a:solidFill>
                <a:latin typeface="Arial" panose="020B0604020202020204" pitchFamily="34" charset="0"/>
                <a:cs typeface="Arial" panose="020B0604020202020204" pitchFamily="34" charset="0"/>
              </a:rPr>
              <a:t>:- It will print according to asci</a:t>
            </a:r>
          </a:p>
        </p:txBody>
      </p:sp>
      <p:pic>
        <p:nvPicPr>
          <p:cNvPr id="4" name="Picture 3"/>
          <p:cNvPicPr>
            <a:picLocks noChangeAspect="1"/>
          </p:cNvPicPr>
          <p:nvPr/>
        </p:nvPicPr>
        <p:blipFill>
          <a:blip r:embed="rId2"/>
          <a:stretch>
            <a:fillRect/>
          </a:stretch>
        </p:blipFill>
        <p:spPr>
          <a:xfrm>
            <a:off x="568386" y="4565328"/>
            <a:ext cx="10392917" cy="1637173"/>
          </a:xfrm>
          <a:prstGeom prst="rect">
            <a:avLst/>
          </a:prstGeom>
        </p:spPr>
      </p:pic>
    </p:spTree>
    <p:extLst>
      <p:ext uri="{BB962C8B-B14F-4D97-AF65-F5344CB8AC3E}">
        <p14:creationId xmlns:p14="http://schemas.microsoft.com/office/powerpoint/2010/main" val="3762267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0"/>
            <a:ext cx="9426482" cy="6119256"/>
          </a:xfrm>
        </p:spPr>
        <p:txBody>
          <a:bodyPr/>
          <a:lstStyle/>
          <a:p>
            <a:pPr marL="0" indent="0">
              <a:buNone/>
            </a:pPr>
            <a:endParaRPr lang="en-IN" dirty="0" smtClean="0">
              <a:latin typeface="Arial" panose="020B0604020202020204" pitchFamily="34" charset="0"/>
              <a:cs typeface="Arial" panose="020B0604020202020204" pitchFamily="34" charset="0"/>
            </a:endParaRPr>
          </a:p>
          <a:p>
            <a:pPr marL="0" indent="0">
              <a:buNone/>
            </a:pPr>
            <a:r>
              <a:rPr lang="en-IN" dirty="0" smtClean="0">
                <a:solidFill>
                  <a:schemeClr val="accent2"/>
                </a:solidFill>
                <a:latin typeface="Arial" panose="020B0604020202020204" pitchFamily="34" charset="0"/>
                <a:cs typeface="Arial" panose="020B0604020202020204" pitchFamily="34" charset="0"/>
              </a:rPr>
              <a:t> </a:t>
            </a:r>
            <a:r>
              <a:rPr lang="en-IN" sz="4000" b="1" dirty="0" err="1" smtClean="0">
                <a:solidFill>
                  <a:schemeClr val="tx1"/>
                </a:solidFill>
                <a:latin typeface="Arial" panose="020B0604020202020204" pitchFamily="34" charset="0"/>
                <a:cs typeface="Arial" panose="020B0604020202020204" pitchFamily="34" charset="0"/>
              </a:rPr>
              <a:t>Uniq</a:t>
            </a:r>
            <a:endParaRPr lang="en-IN" sz="4000" b="1" dirty="0" smtClean="0">
              <a:solidFill>
                <a:schemeClr val="tx1"/>
              </a:solidFill>
              <a:latin typeface="Arial" panose="020B0604020202020204" pitchFamily="34" charset="0"/>
              <a:cs typeface="Arial" panose="020B0604020202020204" pitchFamily="34" charset="0"/>
            </a:endParaRPr>
          </a:p>
          <a:p>
            <a:pPr marL="0" indent="0">
              <a:buNone/>
            </a:pPr>
            <a:r>
              <a:rPr lang="en-IN" dirty="0">
                <a:solidFill>
                  <a:schemeClr val="accent2"/>
                </a:solidFill>
                <a:latin typeface="Arial" panose="020B0604020202020204" pitchFamily="34" charset="0"/>
                <a:cs typeface="Arial" panose="020B0604020202020204" pitchFamily="34" charset="0"/>
              </a:rPr>
              <a:t> </a:t>
            </a:r>
            <a:r>
              <a:rPr lang="en-IN" dirty="0" smtClean="0">
                <a:solidFill>
                  <a:schemeClr val="accent2"/>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It </a:t>
            </a:r>
            <a:r>
              <a:rPr lang="en-IN" dirty="0" smtClean="0">
                <a:latin typeface="Arial" panose="020B0604020202020204" pitchFamily="34" charset="0"/>
                <a:cs typeface="Arial" panose="020B0604020202020204" pitchFamily="34" charset="0"/>
              </a:rPr>
              <a:t>is helpful to remove or delete duplicate entries in a </a:t>
            </a:r>
            <a:r>
              <a:rPr lang="en-IN" dirty="0" smtClean="0">
                <a:latin typeface="Arial" panose="020B0604020202020204" pitchFamily="34" charset="0"/>
                <a:cs typeface="Arial" panose="020B0604020202020204" pitchFamily="34" charset="0"/>
              </a:rPr>
              <a:t>content or data</a:t>
            </a:r>
            <a:endParaRPr lang="en-IN" dirty="0" smtClean="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syn</a:t>
            </a:r>
            <a:r>
              <a:rPr lang="en-IN" dirty="0" smtClean="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uniq</a:t>
            </a:r>
            <a:r>
              <a:rPr lang="en-IN" dirty="0" smtClean="0">
                <a:latin typeface="Arial" panose="020B0604020202020204" pitchFamily="34" charset="0"/>
                <a:cs typeface="Arial" panose="020B0604020202020204" pitchFamily="34" charset="0"/>
              </a:rPr>
              <a:t> filename </a:t>
            </a:r>
          </a:p>
          <a:p>
            <a:pPr marL="0" indent="0">
              <a:buNone/>
            </a:pP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5418693"/>
              </p:ext>
            </p:extLst>
          </p:nvPr>
        </p:nvGraphicFramePr>
        <p:xfrm>
          <a:off x="1293091" y="2156524"/>
          <a:ext cx="8128000" cy="1094016"/>
        </p:xfrm>
        <a:graphic>
          <a:graphicData uri="http://schemas.openxmlformats.org/drawingml/2006/table">
            <a:tbl>
              <a:tblPr firstRow="1" bandRow="1">
                <a:tableStyleId>{5C22544A-7EE6-4342-B048-85BDC9FD1C3A}</a:tableStyleId>
              </a:tblPr>
              <a:tblGrid>
                <a:gridCol w="849993">
                  <a:extLst>
                    <a:ext uri="{9D8B030D-6E8A-4147-A177-3AD203B41FA5}">
                      <a16:colId xmlns:a16="http://schemas.microsoft.com/office/drawing/2014/main" val="2488234145"/>
                    </a:ext>
                  </a:extLst>
                </a:gridCol>
                <a:gridCol w="7278007">
                  <a:extLst>
                    <a:ext uri="{9D8B030D-6E8A-4147-A177-3AD203B41FA5}">
                      <a16:colId xmlns:a16="http://schemas.microsoft.com/office/drawing/2014/main" val="1927952795"/>
                    </a:ext>
                  </a:extLst>
                </a:gridCol>
              </a:tblGrid>
              <a:tr h="547008">
                <a:tc>
                  <a:txBody>
                    <a:bodyPr/>
                    <a:lstStyle/>
                    <a:p>
                      <a:r>
                        <a:rPr lang="en-IN" sz="2000" dirty="0" smtClean="0">
                          <a:latin typeface="Arial" panose="020B0604020202020204" pitchFamily="34" charset="0"/>
                          <a:cs typeface="Arial" panose="020B0604020202020204" pitchFamily="34" charset="0"/>
                        </a:rPr>
                        <a:t>-c</a:t>
                      </a:r>
                      <a:endParaRPr lang="en-IN" sz="2000" dirty="0">
                        <a:latin typeface="Arial" panose="020B0604020202020204" pitchFamily="34" charset="0"/>
                        <a:cs typeface="Arial" panose="020B0604020202020204" pitchFamily="34" charset="0"/>
                      </a:endParaRPr>
                    </a:p>
                  </a:txBody>
                  <a:tcPr/>
                </a:tc>
                <a:tc>
                  <a:txBody>
                    <a:bodyPr/>
                    <a:lstStyle/>
                    <a:p>
                      <a:r>
                        <a:rPr lang="en-IN" sz="2000" dirty="0" smtClean="0">
                          <a:latin typeface="Arial" panose="020B0604020202020204" pitchFamily="34" charset="0"/>
                          <a:cs typeface="Arial" panose="020B0604020202020204" pitchFamily="34" charset="0"/>
                        </a:rPr>
                        <a:t>count the number of </a:t>
                      </a:r>
                      <a:r>
                        <a:rPr lang="en-IN" sz="2000" dirty="0" err="1" smtClean="0">
                          <a:latin typeface="Arial" panose="020B0604020202020204" pitchFamily="34" charset="0"/>
                          <a:cs typeface="Arial" panose="020B0604020202020204" pitchFamily="34" charset="0"/>
                        </a:rPr>
                        <a:t>occurance</a:t>
                      </a:r>
                      <a:r>
                        <a:rPr lang="en-IN" sz="2000" dirty="0" smtClean="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4283013"/>
                  </a:ext>
                </a:extLst>
              </a:tr>
              <a:tr h="547008">
                <a:tc>
                  <a:txBody>
                    <a:bodyPr/>
                    <a:lstStyle/>
                    <a:p>
                      <a:r>
                        <a:rPr lang="en-IN" sz="2000" dirty="0" smtClean="0">
                          <a:latin typeface="Arial" panose="020B0604020202020204" pitchFamily="34" charset="0"/>
                          <a:cs typeface="Arial" panose="020B0604020202020204" pitchFamily="34" charset="0"/>
                        </a:rPr>
                        <a:t>-d</a:t>
                      </a:r>
                      <a:endParaRPr lang="en-IN" sz="2000" dirty="0">
                        <a:latin typeface="Arial" panose="020B0604020202020204" pitchFamily="34" charset="0"/>
                        <a:cs typeface="Arial" panose="020B0604020202020204" pitchFamily="34" charset="0"/>
                      </a:endParaRPr>
                    </a:p>
                  </a:txBody>
                  <a:tcPr/>
                </a:tc>
                <a:tc>
                  <a:txBody>
                    <a:bodyPr/>
                    <a:lstStyle/>
                    <a:p>
                      <a:r>
                        <a:rPr lang="en-IN" sz="2000" dirty="0" smtClean="0">
                          <a:latin typeface="Arial" panose="020B0604020202020204" pitchFamily="34" charset="0"/>
                          <a:cs typeface="Arial" panose="020B0604020202020204" pitchFamily="34" charset="0"/>
                        </a:rPr>
                        <a:t>Display only duplicate content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93313850"/>
                  </a:ext>
                </a:extLst>
              </a:tr>
            </a:tbl>
          </a:graphicData>
        </a:graphic>
      </p:graphicFrame>
      <p:pic>
        <p:nvPicPr>
          <p:cNvPr id="2" name="Picture 1"/>
          <p:cNvPicPr>
            <a:picLocks noChangeAspect="1"/>
          </p:cNvPicPr>
          <p:nvPr/>
        </p:nvPicPr>
        <p:blipFill>
          <a:blip r:embed="rId2"/>
          <a:stretch>
            <a:fillRect/>
          </a:stretch>
        </p:blipFill>
        <p:spPr>
          <a:xfrm>
            <a:off x="794327" y="3547611"/>
            <a:ext cx="9430328" cy="2571645"/>
          </a:xfrm>
          <a:prstGeom prst="rect">
            <a:avLst/>
          </a:prstGeom>
        </p:spPr>
      </p:pic>
    </p:spTree>
    <p:extLst>
      <p:ext uri="{BB962C8B-B14F-4D97-AF65-F5344CB8AC3E}">
        <p14:creationId xmlns:p14="http://schemas.microsoft.com/office/powerpoint/2010/main" val="27619838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54806534"/>
              </p:ext>
            </p:extLst>
          </p:nvPr>
        </p:nvGraphicFramePr>
        <p:xfrm>
          <a:off x="748143" y="1607127"/>
          <a:ext cx="9513456" cy="3737264"/>
        </p:xfrm>
        <a:graphic>
          <a:graphicData uri="http://schemas.openxmlformats.org/drawingml/2006/table">
            <a:tbl>
              <a:tblPr/>
              <a:tblGrid>
                <a:gridCol w="4756728">
                  <a:extLst>
                    <a:ext uri="{9D8B030D-6E8A-4147-A177-3AD203B41FA5}">
                      <a16:colId xmlns:a16="http://schemas.microsoft.com/office/drawing/2014/main" val="3400230381"/>
                    </a:ext>
                  </a:extLst>
                </a:gridCol>
                <a:gridCol w="4756728">
                  <a:extLst>
                    <a:ext uri="{9D8B030D-6E8A-4147-A177-3AD203B41FA5}">
                      <a16:colId xmlns:a16="http://schemas.microsoft.com/office/drawing/2014/main" val="3934395353"/>
                    </a:ext>
                  </a:extLst>
                </a:gridCol>
              </a:tblGrid>
              <a:tr h="515485">
                <a:tc>
                  <a:txBody>
                    <a:bodyPr/>
                    <a:lstStyle/>
                    <a:p>
                      <a:pPr algn="l" fontAlgn="t"/>
                      <a:r>
                        <a:rPr lang="en-IN" sz="2000">
                          <a:solidFill>
                            <a:schemeClr val="tx1"/>
                          </a:solidFill>
                          <a:effectLst/>
                          <a:latin typeface="times new roman" panose="02020603050405020304" pitchFamily="18" charset="0"/>
                        </a:rPr>
                        <a:t>Option</a:t>
                      </a:r>
                    </a:p>
                  </a:txBody>
                  <a:tcPr marT="91440" marB="91440">
                    <a:lnL w="7620" cap="flat" cmpd="sng" algn="ctr">
                      <a:solidFill>
                        <a:srgbClr val="00658C"/>
                      </a:solidFill>
                      <a:prstDash val="solid"/>
                      <a:round/>
                      <a:headEnd type="none" w="med" len="med"/>
                      <a:tailEnd type="none" w="med" len="med"/>
                    </a:lnL>
                    <a:lnR w="7620" cap="flat" cmpd="sng" algn="ctr">
                      <a:solidFill>
                        <a:srgbClr val="00658C"/>
                      </a:solidFill>
                      <a:prstDash val="solid"/>
                      <a:round/>
                      <a:headEnd type="none" w="med" len="med"/>
                      <a:tailEnd type="none" w="med" len="med"/>
                    </a:lnR>
                    <a:lnT w="7620" cap="flat" cmpd="sng" algn="ctr">
                      <a:solidFill>
                        <a:srgbClr val="00658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chemeClr val="tx1"/>
                          </a:solidFill>
                          <a:effectLst/>
                          <a:latin typeface="times new roman" panose="02020603050405020304" pitchFamily="18" charset="0"/>
                        </a:rPr>
                        <a:t>Function</a:t>
                      </a:r>
                    </a:p>
                  </a:txBody>
                  <a:tcPr marT="91440" marB="91440">
                    <a:lnL w="7620" cap="flat" cmpd="sng" algn="ctr">
                      <a:solidFill>
                        <a:srgbClr val="00658C"/>
                      </a:solidFill>
                      <a:prstDash val="solid"/>
                      <a:round/>
                      <a:headEnd type="none" w="med" len="med"/>
                      <a:tailEnd type="none" w="med" len="med"/>
                    </a:lnL>
                    <a:lnR w="7620" cap="flat" cmpd="sng" algn="ctr">
                      <a:solidFill>
                        <a:srgbClr val="00658C"/>
                      </a:solidFill>
                      <a:prstDash val="solid"/>
                      <a:round/>
                      <a:headEnd type="none" w="med" len="med"/>
                      <a:tailEnd type="none" w="med" len="med"/>
                    </a:lnR>
                    <a:lnT w="7620" cap="flat" cmpd="sng" algn="ctr">
                      <a:solidFill>
                        <a:srgbClr val="00658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681874802"/>
                  </a:ext>
                </a:extLst>
              </a:tr>
              <a:tr h="451049">
                <a:tc>
                  <a:txBody>
                    <a:bodyPr/>
                    <a:lstStyle/>
                    <a:p>
                      <a:pPr algn="just" fontAlgn="t"/>
                      <a:r>
                        <a:rPr lang="en-IN" sz="2000" u="none" strike="noStrike" dirty="0">
                          <a:solidFill>
                            <a:schemeClr val="tx1"/>
                          </a:solidFill>
                          <a:effectLst/>
                          <a:latin typeface="inter-regular"/>
                        </a:rPr>
                        <a:t>cat &gt; [</a:t>
                      </a:r>
                      <a:r>
                        <a:rPr lang="en-IN" sz="2000" u="none" strike="noStrike" dirty="0" err="1">
                          <a:solidFill>
                            <a:schemeClr val="tx1"/>
                          </a:solidFill>
                          <a:effectLst/>
                          <a:latin typeface="inter-regular"/>
                        </a:rPr>
                        <a:t>fileName</a:t>
                      </a:r>
                      <a:r>
                        <a:rPr lang="en-IN" sz="2000" u="none" strike="noStrike" dirty="0" smtClean="0">
                          <a:solidFill>
                            <a:schemeClr val="tx1"/>
                          </a:solidFill>
                          <a:effectLst/>
                          <a:latin typeface="inter-regular"/>
                        </a:rPr>
                        <a:t>]</a:t>
                      </a:r>
                      <a:endParaRPr lang="en-IN" sz="2000" dirty="0">
                        <a:solidFill>
                          <a:schemeClr val="tx1"/>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a:solidFill>
                            <a:schemeClr val="tx1"/>
                          </a:solidFill>
                          <a:effectLst/>
                          <a:latin typeface="inter-regular"/>
                        </a:rPr>
                        <a:t>To create a file.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87242999"/>
                  </a:ext>
                </a:extLst>
              </a:tr>
              <a:tr h="773227">
                <a:tc>
                  <a:txBody>
                    <a:bodyPr/>
                    <a:lstStyle/>
                    <a:p>
                      <a:pPr algn="just" fontAlgn="t"/>
                      <a:r>
                        <a:rPr lang="en-IN" sz="2000" u="none" strike="noStrike" dirty="0">
                          <a:solidFill>
                            <a:schemeClr val="tx1"/>
                          </a:solidFill>
                          <a:effectLst/>
                          <a:latin typeface="inter-regular"/>
                        </a:rPr>
                        <a:t>cat [</a:t>
                      </a:r>
                      <a:r>
                        <a:rPr lang="en-IN" sz="2000" u="none" strike="noStrike" dirty="0" err="1">
                          <a:solidFill>
                            <a:schemeClr val="tx1"/>
                          </a:solidFill>
                          <a:effectLst/>
                          <a:latin typeface="inter-regular"/>
                        </a:rPr>
                        <a:t>oldfile</a:t>
                      </a:r>
                      <a:r>
                        <a:rPr lang="en-IN" sz="2000" u="none" strike="noStrike" dirty="0">
                          <a:solidFill>
                            <a:schemeClr val="tx1"/>
                          </a:solidFill>
                          <a:effectLst/>
                          <a:latin typeface="inter-regular"/>
                        </a:rPr>
                        <a:t>] &gt; [</a:t>
                      </a:r>
                      <a:r>
                        <a:rPr lang="en-IN" sz="2000" u="none" strike="noStrike" dirty="0" err="1">
                          <a:solidFill>
                            <a:schemeClr val="tx1"/>
                          </a:solidFill>
                          <a:effectLst/>
                          <a:latin typeface="inter-regular"/>
                        </a:rPr>
                        <a:t>newfile</a:t>
                      </a:r>
                      <a:r>
                        <a:rPr lang="en-IN" sz="2000" u="none" strike="noStrike" dirty="0">
                          <a:solidFill>
                            <a:schemeClr val="tx1"/>
                          </a:solidFill>
                          <a:effectLst/>
                          <a:latin typeface="inter-regular"/>
                        </a:rPr>
                        <a:t>]</a:t>
                      </a:r>
                      <a:endParaRPr lang="en-IN" sz="2000" dirty="0">
                        <a:solidFill>
                          <a:schemeClr val="tx1"/>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chemeClr val="tx1"/>
                          </a:solidFill>
                          <a:effectLst/>
                          <a:latin typeface="inter-regular"/>
                        </a:rPr>
                        <a:t>To copy content from older to new file.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33596003"/>
                  </a:ext>
                </a:extLst>
              </a:tr>
              <a:tr h="773227">
                <a:tc>
                  <a:txBody>
                    <a:bodyPr/>
                    <a:lstStyle/>
                    <a:p>
                      <a:pPr algn="just" fontAlgn="t"/>
                      <a:r>
                        <a:rPr lang="en-US" sz="2000" u="none" strike="noStrike" dirty="0">
                          <a:solidFill>
                            <a:schemeClr val="tx1"/>
                          </a:solidFill>
                          <a:effectLst/>
                          <a:latin typeface="inter-regular"/>
                        </a:rPr>
                        <a:t>cat [file1 file2 and so on] &gt; [new file name]</a:t>
                      </a:r>
                      <a:endParaRPr lang="en-US" sz="2000" dirty="0">
                        <a:solidFill>
                          <a:schemeClr val="tx1"/>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chemeClr val="tx1"/>
                          </a:solidFill>
                          <a:effectLst/>
                          <a:latin typeface="inter-regular"/>
                        </a:rPr>
                        <a:t>To concatenate contents of multiple files into one.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70142613"/>
                  </a:ext>
                </a:extLst>
              </a:tr>
              <a:tr h="451049">
                <a:tc>
                  <a:txBody>
                    <a:bodyPr/>
                    <a:lstStyle/>
                    <a:p>
                      <a:pPr algn="just" fontAlgn="t"/>
                      <a:r>
                        <a:rPr lang="en-IN" sz="2000" u="none" strike="noStrike" dirty="0">
                          <a:solidFill>
                            <a:schemeClr val="tx1"/>
                          </a:solidFill>
                          <a:effectLst/>
                          <a:latin typeface="inter-regular"/>
                        </a:rPr>
                        <a:t>cat -n/cat -b [</a:t>
                      </a:r>
                      <a:r>
                        <a:rPr lang="en-IN" sz="2000" u="none" strike="noStrike" dirty="0" err="1">
                          <a:solidFill>
                            <a:schemeClr val="tx1"/>
                          </a:solidFill>
                          <a:effectLst/>
                          <a:latin typeface="inter-regular"/>
                        </a:rPr>
                        <a:t>fileName</a:t>
                      </a:r>
                      <a:r>
                        <a:rPr lang="en-IN" sz="2000" u="none" strike="noStrike" dirty="0">
                          <a:solidFill>
                            <a:schemeClr val="tx1"/>
                          </a:solidFill>
                          <a:effectLst/>
                          <a:latin typeface="inter-regular"/>
                        </a:rPr>
                        <a:t>]</a:t>
                      </a:r>
                      <a:endParaRPr lang="en-IN" sz="2000" dirty="0">
                        <a:solidFill>
                          <a:schemeClr val="tx1"/>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000" dirty="0">
                          <a:solidFill>
                            <a:schemeClr val="tx1"/>
                          </a:solidFill>
                          <a:effectLst/>
                          <a:latin typeface="inter-regular"/>
                        </a:rPr>
                        <a:t>To display line numbers.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71289662"/>
                  </a:ext>
                </a:extLst>
              </a:tr>
              <a:tr h="773227">
                <a:tc>
                  <a:txBody>
                    <a:bodyPr/>
                    <a:lstStyle/>
                    <a:p>
                      <a:pPr algn="just" fontAlgn="t"/>
                      <a:r>
                        <a:rPr lang="en-IN" sz="2000" u="none" strike="noStrike" dirty="0">
                          <a:solidFill>
                            <a:schemeClr val="tx1"/>
                          </a:solidFill>
                          <a:effectLst/>
                          <a:latin typeface="inter-regular"/>
                        </a:rPr>
                        <a:t>cat -e [</a:t>
                      </a:r>
                      <a:r>
                        <a:rPr lang="en-IN" sz="2000" u="none" strike="noStrike" dirty="0" err="1">
                          <a:solidFill>
                            <a:schemeClr val="tx1"/>
                          </a:solidFill>
                          <a:effectLst/>
                          <a:latin typeface="inter-regular"/>
                        </a:rPr>
                        <a:t>fileName</a:t>
                      </a:r>
                      <a:r>
                        <a:rPr lang="en-IN" sz="2000" u="none" strike="noStrike" dirty="0">
                          <a:solidFill>
                            <a:schemeClr val="tx1"/>
                          </a:solidFill>
                          <a:effectLst/>
                          <a:latin typeface="inter-regular"/>
                        </a:rPr>
                        <a:t>]</a:t>
                      </a:r>
                      <a:endParaRPr lang="en-IN" sz="2000" dirty="0">
                        <a:solidFill>
                          <a:schemeClr val="tx1"/>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chemeClr val="tx1"/>
                          </a:solidFill>
                          <a:effectLst/>
                          <a:latin typeface="inter-regular"/>
                        </a:rPr>
                        <a:t>To display $ character at the end of each line.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07914681"/>
                  </a:ext>
                </a:extLst>
              </a:tr>
            </a:tbl>
          </a:graphicData>
        </a:graphic>
      </p:graphicFrame>
      <p:sp>
        <p:nvSpPr>
          <p:cNvPr id="5" name="TextBox 4"/>
          <p:cNvSpPr txBox="1"/>
          <p:nvPr/>
        </p:nvSpPr>
        <p:spPr>
          <a:xfrm>
            <a:off x="849745" y="646545"/>
            <a:ext cx="6428510" cy="707886"/>
          </a:xfrm>
          <a:prstGeom prst="rect">
            <a:avLst/>
          </a:prstGeom>
          <a:noFill/>
        </p:spPr>
        <p:txBody>
          <a:bodyPr wrap="square" rtlCol="0">
            <a:spAutoFit/>
          </a:bodyPr>
          <a:lstStyle/>
          <a:p>
            <a:r>
              <a:rPr lang="en-IN" sz="4000" b="1" dirty="0" smtClean="0">
                <a:latin typeface="Arial" panose="020B0604020202020204" pitchFamily="34" charset="0"/>
                <a:cs typeface="Arial" panose="020B0604020202020204" pitchFamily="34" charset="0"/>
              </a:rPr>
              <a:t>Cat </a:t>
            </a:r>
            <a:endParaRPr lang="en-IN"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8001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1126" y="951345"/>
            <a:ext cx="10833795" cy="5009717"/>
          </a:xfrm>
        </p:spPr>
        <p:txBody>
          <a:bodyPr/>
          <a:lstStyle/>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Cut : </a:t>
            </a:r>
            <a:r>
              <a:rPr lang="en-US" sz="2000" dirty="0">
                <a:latin typeface="Arial" panose="020B0604020202020204" pitchFamily="34" charset="0"/>
                <a:cs typeface="Arial" panose="020B0604020202020204" pitchFamily="34" charset="0"/>
              </a:rPr>
              <a:t>Linux cut command is useful for selecting a specific column of a </a:t>
            </a:r>
            <a:r>
              <a:rPr lang="en-US" sz="2000" dirty="0" smtClean="0">
                <a:latin typeface="Arial" panose="020B0604020202020204" pitchFamily="34" charset="0"/>
                <a:cs typeface="Arial" panose="020B0604020202020204" pitchFamily="34" charset="0"/>
              </a:rPr>
              <a:t>file.</a:t>
            </a: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0" indent="0"/>
            <a:endParaRPr lang="en-US" sz="2000" dirty="0">
              <a:latin typeface="Arial" panose="020B0604020202020204" pitchFamily="34" charset="0"/>
              <a:cs typeface="Arial" panose="020B0604020202020204" pitchFamily="34" charset="0"/>
            </a:endParaRPr>
          </a:p>
          <a:p>
            <a:pPr marL="0" indent="0"/>
            <a:r>
              <a:rPr lang="en-US" sz="2400" b="1"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966247" y="1512935"/>
            <a:ext cx="10302117" cy="1943268"/>
          </a:xfrm>
          <a:prstGeom prst="rect">
            <a:avLst/>
          </a:prstGeom>
        </p:spPr>
      </p:pic>
      <p:sp>
        <p:nvSpPr>
          <p:cNvPr id="6" name="TextBox 5"/>
          <p:cNvSpPr txBox="1"/>
          <p:nvPr/>
        </p:nvSpPr>
        <p:spPr>
          <a:xfrm>
            <a:off x="700407" y="3657600"/>
            <a:ext cx="10833795" cy="707886"/>
          </a:xfrm>
          <a:prstGeom prst="rect">
            <a:avLst/>
          </a:prstGeom>
          <a:noFill/>
        </p:spPr>
        <p:txBody>
          <a:bodyPr wrap="square" rtlCol="0">
            <a:spAutoFit/>
          </a:bodyPr>
          <a:lstStyle/>
          <a:p>
            <a:pPr marL="285750" indent="-285750">
              <a:buFont typeface="Arial" panose="020B0604020202020204" pitchFamily="34" charset="0"/>
              <a:buChar char="•"/>
            </a:pPr>
            <a:r>
              <a:rPr lang="en-IN" sz="2000" b="1" dirty="0" smtClean="0">
                <a:latin typeface="Arial" panose="020B0604020202020204" pitchFamily="34" charset="0"/>
                <a:cs typeface="Arial" panose="020B0604020202020204" pitchFamily="34" charset="0"/>
              </a:rPr>
              <a:t>Find : </a:t>
            </a:r>
            <a:r>
              <a:rPr lang="en-US" sz="2000" dirty="0">
                <a:latin typeface="Arial" panose="020B0604020202020204" pitchFamily="34" charset="0"/>
                <a:cs typeface="Arial" panose="020B0604020202020204" pitchFamily="34" charset="0"/>
              </a:rPr>
              <a:t>The find command is used to find a particular file within a directory. It also supports various options to find a file such as byname, by type, by date, and more.</a:t>
            </a:r>
            <a:endParaRPr lang="en-IN" sz="2000" b="1"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966247" y="4433455"/>
            <a:ext cx="9978844" cy="1616363"/>
          </a:xfrm>
          <a:prstGeom prst="rect">
            <a:avLst/>
          </a:prstGeom>
        </p:spPr>
      </p:pic>
    </p:spTree>
    <p:extLst>
      <p:ext uri="{BB962C8B-B14F-4D97-AF65-F5344CB8AC3E}">
        <p14:creationId xmlns:p14="http://schemas.microsoft.com/office/powerpoint/2010/main" val="3452913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273" y="1008062"/>
            <a:ext cx="11101647" cy="4038600"/>
          </a:xfrm>
        </p:spPr>
        <p:txBody>
          <a:bodyPr/>
          <a:lstStyle/>
          <a:p>
            <a:pPr marL="342900" indent="-342900">
              <a:buFont typeface="Arial" panose="020B0604020202020204" pitchFamily="34" charset="0"/>
              <a:buChar char="•"/>
            </a:pPr>
            <a:r>
              <a:rPr lang="en-IN" sz="2400" b="1" dirty="0" smtClean="0">
                <a:latin typeface="Arial" panose="020B0604020202020204" pitchFamily="34" charset="0"/>
                <a:cs typeface="Arial" panose="020B0604020202020204" pitchFamily="34" charset="0"/>
              </a:rPr>
              <a:t>Locate : </a:t>
            </a:r>
            <a:r>
              <a:rPr lang="en-US" sz="2000" dirty="0" smtClean="0">
                <a:latin typeface="Arial" panose="020B0604020202020204" pitchFamily="34" charset="0"/>
                <a:cs typeface="Arial" panose="020B0604020202020204" pitchFamily="34" charset="0"/>
              </a:rPr>
              <a:t>The</a:t>
            </a:r>
            <a:r>
              <a:rPr lang="en-US" sz="2000" dirty="0">
                <a:latin typeface="Arial" panose="020B0604020202020204" pitchFamily="34" charset="0"/>
                <a:cs typeface="Arial" panose="020B0604020202020204" pitchFamily="34" charset="0"/>
              </a:rPr>
              <a:t> locate command is used to search a file by file name. It is quite similar to find command; the difference is that it is a background process. It searches the file in the database, whereas the find command searches in the file system. It is faster than the find command. To find the file with the locates command, keep your database updated</a:t>
            </a:r>
            <a:r>
              <a:rPr lang="en-US" sz="2000" dirty="0" smtClean="0">
                <a:latin typeface="Arial" panose="020B0604020202020204" pitchFamily="34" charset="0"/>
                <a:cs typeface="Arial" panose="020B0604020202020204" pitchFamily="34" charset="0"/>
              </a:rPr>
              <a:t>.</a:t>
            </a:r>
          </a:p>
          <a:p>
            <a:pPr marL="0" indent="0"/>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sleep :</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sleep command is used to hold the terminal by the specified amount of time. By default, it takes time in seconds.</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717891" y="3738499"/>
            <a:ext cx="10312409" cy="1036701"/>
          </a:xfrm>
          <a:prstGeom prst="rect">
            <a:avLst/>
          </a:prstGeom>
        </p:spPr>
      </p:pic>
    </p:spTree>
    <p:extLst>
      <p:ext uri="{BB962C8B-B14F-4D97-AF65-F5344CB8AC3E}">
        <p14:creationId xmlns:p14="http://schemas.microsoft.com/office/powerpoint/2010/main" val="29877335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err="1" smtClean="0">
                <a:latin typeface="Arial" panose="020B0604020202020204" pitchFamily="34" charset="0"/>
                <a:cs typeface="Arial" panose="020B0604020202020204" pitchFamily="34" charset="0"/>
              </a:rPr>
              <a:t>Grep</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1819" y="1554166"/>
            <a:ext cx="10963104" cy="4406896"/>
          </a:xfrm>
        </p:spPr>
        <p:txBody>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grep</a:t>
            </a:r>
            <a:r>
              <a:rPr lang="en-US" sz="2000" dirty="0">
                <a:latin typeface="Arial" panose="020B0604020202020204" pitchFamily="34" charset="0"/>
                <a:cs typeface="Arial" panose="020B0604020202020204" pitchFamily="34" charset="0"/>
              </a:rPr>
              <a:t>' command stands for </a:t>
            </a:r>
            <a:r>
              <a:rPr lang="en-US" sz="2000" b="1" dirty="0">
                <a:latin typeface="Arial" panose="020B0604020202020204" pitchFamily="34" charset="0"/>
                <a:cs typeface="Arial" panose="020B0604020202020204" pitchFamily="34" charset="0"/>
              </a:rPr>
              <a:t>"global regular expression print"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grep</a:t>
            </a:r>
            <a:r>
              <a:rPr lang="en-US" sz="2000" dirty="0">
                <a:latin typeface="Arial" panose="020B0604020202020204" pitchFamily="34" charset="0"/>
                <a:cs typeface="Arial" panose="020B0604020202020204" pitchFamily="34" charset="0"/>
              </a:rPr>
              <a:t> command filters the content of a file which makes our search easy</a:t>
            </a:r>
            <a:r>
              <a:rPr lang="en-US" sz="2000" dirty="0" smtClean="0">
                <a:latin typeface="Arial" panose="020B0604020202020204" pitchFamily="34" charset="0"/>
                <a:cs typeface="Arial" panose="020B0604020202020204" pitchFamily="34" charset="0"/>
              </a:rPr>
              <a:t>.</a:t>
            </a:r>
          </a:p>
          <a:p>
            <a:pPr marL="0" indent="0"/>
            <a:r>
              <a:rPr lang="en-US" sz="2000" b="1" dirty="0" smtClean="0">
                <a:latin typeface="Arial" panose="020B0604020202020204" pitchFamily="34" charset="0"/>
                <a:cs typeface="Arial" panose="020B0604020202020204" pitchFamily="34" charset="0"/>
              </a:rPr>
              <a:t> syntax : </a:t>
            </a:r>
            <a:r>
              <a:rPr lang="en-IN" sz="2000" dirty="0" err="1">
                <a:latin typeface="Arial" panose="020B0604020202020204" pitchFamily="34" charset="0"/>
                <a:cs typeface="Arial" panose="020B0604020202020204" pitchFamily="34" charset="0"/>
              </a:rPr>
              <a:t>grep</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&lt;</a:t>
            </a:r>
            <a:r>
              <a:rPr lang="en-IN" sz="2000" b="1" dirty="0" err="1">
                <a:latin typeface="Arial" panose="020B0604020202020204" pitchFamily="34" charset="0"/>
                <a:cs typeface="Arial" panose="020B0604020202020204" pitchFamily="34" charset="0"/>
              </a:rPr>
              <a:t>searchWord</a:t>
            </a:r>
            <a:r>
              <a:rPr lang="en-IN" sz="2000" b="1" dirty="0">
                <a:latin typeface="Arial" panose="020B0604020202020204" pitchFamily="34" charset="0"/>
                <a:cs typeface="Arial" panose="020B0604020202020204" pitchFamily="34" charset="0"/>
              </a:rPr>
              <a:t>&gt;</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&lt;file</a:t>
            </a:r>
            <a:r>
              <a:rPr lang="en-IN" sz="2000" dirty="0">
                <a:latin typeface="Arial" panose="020B0604020202020204" pitchFamily="34" charset="0"/>
                <a:cs typeface="Arial" panose="020B0604020202020204" pitchFamily="34" charset="0"/>
              </a:rPr>
              <a:t> name</a:t>
            </a:r>
            <a:r>
              <a:rPr lang="en-IN" sz="2000" b="1" dirty="0">
                <a:latin typeface="Arial" panose="020B0604020202020204" pitchFamily="34" charset="0"/>
                <a:cs typeface="Arial" panose="020B0604020202020204" pitchFamily="34" charset="0"/>
              </a:rPr>
              <a:t>&gt;</a:t>
            </a:r>
            <a:r>
              <a:rPr lang="en-IN"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err="1">
                <a:latin typeface="Arial" panose="020B0604020202020204" pitchFamily="34" charset="0"/>
                <a:cs typeface="Arial" panose="020B0604020202020204" pitchFamily="34" charset="0"/>
              </a:rPr>
              <a:t>grep</a:t>
            </a:r>
            <a:r>
              <a:rPr lang="en-US" sz="2000" b="1" dirty="0">
                <a:latin typeface="Arial" panose="020B0604020202020204" pitchFamily="34" charset="0"/>
                <a:cs typeface="Arial" panose="020B0604020202020204" pitchFamily="34" charset="0"/>
              </a:rPr>
              <a:t> with pipe</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grep</a:t>
            </a:r>
            <a:r>
              <a:rPr lang="en-US" sz="2000" dirty="0">
                <a:latin typeface="Arial" panose="020B0604020202020204" pitchFamily="34" charset="0"/>
                <a:cs typeface="Arial" panose="020B0604020202020204" pitchFamily="34" charset="0"/>
              </a:rPr>
              <a:t>' command is generally used with pipe </a:t>
            </a:r>
            <a:r>
              <a:rPr lang="en-US" sz="2000" b="1" dirty="0" smtClean="0">
                <a:latin typeface="Arial" panose="020B0604020202020204" pitchFamily="34" charset="0"/>
                <a:cs typeface="Arial" panose="020B0604020202020204" pitchFamily="34" charset="0"/>
              </a:rPr>
              <a:t>(|)</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syntax : </a:t>
            </a:r>
            <a:r>
              <a:rPr lang="en-IN" sz="2000" dirty="0">
                <a:latin typeface="Arial" panose="020B0604020202020204" pitchFamily="34" charset="0"/>
                <a:cs typeface="Arial" panose="020B0604020202020204" pitchFamily="34" charset="0"/>
              </a:rPr>
              <a:t>command | </a:t>
            </a:r>
            <a:r>
              <a:rPr lang="en-IN" sz="2000" dirty="0" err="1">
                <a:latin typeface="Arial" panose="020B0604020202020204" pitchFamily="34" charset="0"/>
                <a:cs typeface="Arial" panose="020B0604020202020204" pitchFamily="34" charset="0"/>
              </a:rPr>
              <a:t>grep</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&lt;</a:t>
            </a:r>
            <a:r>
              <a:rPr lang="en-IN" sz="2000" b="1" dirty="0" err="1">
                <a:latin typeface="Arial" panose="020B0604020202020204" pitchFamily="34" charset="0"/>
                <a:cs typeface="Arial" panose="020B0604020202020204" pitchFamily="34" charset="0"/>
              </a:rPr>
              <a:t>searchWord</a:t>
            </a:r>
            <a:r>
              <a:rPr lang="en-IN" sz="2000" b="1" dirty="0">
                <a:latin typeface="Arial" panose="020B0604020202020204" pitchFamily="34" charset="0"/>
                <a:cs typeface="Arial" panose="020B0604020202020204" pitchFamily="34" charset="0"/>
              </a:rPr>
              <a:t>&gt;</a:t>
            </a:r>
            <a:r>
              <a:rPr lang="en-IN"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03544" y="4261655"/>
            <a:ext cx="7414903" cy="1699407"/>
          </a:xfrm>
          <a:prstGeom prst="rect">
            <a:avLst/>
          </a:prstGeom>
        </p:spPr>
      </p:pic>
    </p:spTree>
    <p:extLst>
      <p:ext uri="{BB962C8B-B14F-4D97-AF65-F5344CB8AC3E}">
        <p14:creationId xmlns:p14="http://schemas.microsoft.com/office/powerpoint/2010/main" val="3209796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panose="020B0604020202020204" pitchFamily="34" charset="0"/>
                <a:cs typeface="Arial" panose="020B0604020202020204" pitchFamily="34" charset="0"/>
              </a:rPr>
              <a:t>History of </a:t>
            </a:r>
            <a:r>
              <a:rPr lang="en-US" sz="4000" dirty="0" err="1" smtClean="0">
                <a:latin typeface="Arial" panose="020B0604020202020204" pitchFamily="34" charset="0"/>
                <a:cs typeface="Arial" panose="020B0604020202020204" pitchFamily="34" charset="0"/>
              </a:rPr>
              <a:t>linux</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5491" y="924505"/>
            <a:ext cx="8857674" cy="3864406"/>
          </a:xfrm>
        </p:spPr>
        <p:txBody>
          <a:bodyPr/>
          <a:lstStyle/>
          <a:p>
            <a:pPr marL="0" indent="0"/>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chemeClr val="tx1"/>
                </a:solidFill>
                <a:latin typeface="Arial" panose="020B0604020202020204" pitchFamily="34" charset="0"/>
                <a:cs typeface="Arial" panose="020B0604020202020204" pitchFamily="34" charset="0"/>
              </a:rPr>
              <a:t>Linux</a:t>
            </a:r>
            <a:r>
              <a:rPr lang="en-US" sz="2000" dirty="0">
                <a:solidFill>
                  <a:schemeClr val="tx1"/>
                </a:solidFill>
                <a:latin typeface="Arial" panose="020B0604020202020204" pitchFamily="34" charset="0"/>
                <a:cs typeface="Arial" panose="020B0604020202020204" pitchFamily="34" charset="0"/>
              </a:rPr>
              <a:t> began in 1991 as a personal project by Finnish student Linus </a:t>
            </a:r>
            <a:r>
              <a:rPr lang="en-US" sz="2000" dirty="0" smtClean="0">
                <a:solidFill>
                  <a:schemeClr val="tx1"/>
                </a:solidFill>
                <a:latin typeface="Arial" panose="020B0604020202020204" pitchFamily="34" charset="0"/>
                <a:cs typeface="Arial" panose="020B0604020202020204" pitchFamily="34" charset="0"/>
              </a:rPr>
              <a:t>Torvalds </a:t>
            </a:r>
            <a:r>
              <a:rPr lang="en-US" sz="2000" dirty="0">
                <a:solidFill>
                  <a:schemeClr val="tx1"/>
                </a:solidFill>
                <a:latin typeface="Arial" panose="020B0604020202020204" pitchFamily="34" charset="0"/>
                <a:cs typeface="Arial" panose="020B0604020202020204" pitchFamily="34" charset="0"/>
              </a:rPr>
              <a:t>to create a new free operating system kernel. The resulting Linux kernel has been marked by constant growth throughout its history. Since the initial release of its source code in 1991, it has grown from a small number of C files under a license prohibiting commercial distribution to the 4.15 version in 2018 with more than 23.3 million lines of source code, not counting </a:t>
            </a:r>
            <a:r>
              <a:rPr lang="en-US" sz="2000" dirty="0" smtClean="0">
                <a:solidFill>
                  <a:schemeClr val="tx1"/>
                </a:solidFill>
                <a:latin typeface="Arial" panose="020B0604020202020204" pitchFamily="34" charset="0"/>
                <a:cs typeface="Arial" panose="020B0604020202020204" pitchFamily="34" charset="0"/>
              </a:rPr>
              <a:t>comments, under </a:t>
            </a:r>
            <a:r>
              <a:rPr lang="en-US" sz="2000" dirty="0">
                <a:solidFill>
                  <a:schemeClr val="tx1"/>
                </a:solidFill>
                <a:latin typeface="Arial" panose="020B0604020202020204" pitchFamily="34" charset="0"/>
                <a:cs typeface="Arial" panose="020B0604020202020204" pitchFamily="34" charset="0"/>
              </a:rPr>
              <a:t>the GNU General Public </a:t>
            </a:r>
            <a:r>
              <a:rPr lang="en-US" sz="2000" dirty="0" smtClean="0">
                <a:solidFill>
                  <a:schemeClr val="tx1"/>
                </a:solidFill>
                <a:latin typeface="Arial" panose="020B0604020202020204" pitchFamily="34" charset="0"/>
                <a:cs typeface="Arial" panose="020B0604020202020204" pitchFamily="34" charset="0"/>
              </a:rPr>
              <a:t>License</a:t>
            </a:r>
            <a:r>
              <a:rPr lang="en-US" sz="2000" dirty="0">
                <a:solidFill>
                  <a:schemeClr val="tx1"/>
                </a:solidFill>
                <a:latin typeface="Arial" panose="020B0604020202020204" pitchFamily="34" charset="0"/>
                <a:cs typeface="Arial" panose="020B0604020202020204" pitchFamily="34" charset="0"/>
              </a:rPr>
              <a:t>.</a:t>
            </a:r>
            <a:r>
              <a:rPr lang="en-US" sz="2000" baseline="30000" dirty="0" smtClean="0">
                <a:solidFill>
                  <a:schemeClr val="tx1"/>
                </a:solidFill>
                <a:latin typeface="Arial" panose="020B0604020202020204" pitchFamily="34" charset="0"/>
                <a:cs typeface="Arial" panose="020B0604020202020204" pitchFamily="34" charset="0"/>
                <a:hlinkClick r:id="rId2"/>
              </a:rPr>
              <a:t> </a:t>
            </a:r>
            <a:endParaRPr lang="en-US" sz="2000" baseline="30000" dirty="0" smtClean="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Firstly </a:t>
            </a:r>
            <a:r>
              <a:rPr lang="en-US" sz="2000" dirty="0">
                <a:latin typeface="Arial" panose="020B0604020202020204" pitchFamily="34" charset="0"/>
                <a:cs typeface="Arial" panose="020B0604020202020204" pitchFamily="34" charset="0"/>
              </a:rPr>
              <a:t>he wanted to name it as '</a:t>
            </a:r>
            <a:r>
              <a:rPr lang="en-US" sz="2000" dirty="0" err="1">
                <a:latin typeface="Arial" panose="020B0604020202020204" pitchFamily="34" charset="0"/>
                <a:cs typeface="Arial" panose="020B0604020202020204" pitchFamily="34" charset="0"/>
              </a:rPr>
              <a:t>Freax</a:t>
            </a:r>
            <a:r>
              <a:rPr lang="en-US" sz="2000" dirty="0">
                <a:latin typeface="Arial" panose="020B0604020202020204" pitchFamily="34" charset="0"/>
                <a:cs typeface="Arial" panose="020B0604020202020204" pitchFamily="34" charset="0"/>
              </a:rPr>
              <a:t>' but later it became 'Linux</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He published the Linux kernel under his own license and was restricted to use as commercially. Linux uses most of its tools from GNU software and are under </a:t>
            </a:r>
            <a:r>
              <a:rPr lang="en-US" sz="2000" b="1" dirty="0" smtClean="0">
                <a:latin typeface="Arial" panose="020B0604020202020204" pitchFamily="34" charset="0"/>
                <a:cs typeface="Arial" panose="020B0604020202020204" pitchFamily="34" charset="0"/>
              </a:rPr>
              <a:t>GNU copyright. In 1992</a:t>
            </a:r>
            <a:r>
              <a:rPr lang="en-US" sz="2000" dirty="0" smtClean="0">
                <a:latin typeface="Arial" panose="020B0604020202020204" pitchFamily="34" charset="0"/>
                <a:cs typeface="Arial" panose="020B0604020202020204" pitchFamily="34" charset="0"/>
              </a:rPr>
              <a:t>, he released the kernel under GNU General Public License.</a:t>
            </a:r>
          </a:p>
        </p:txBody>
      </p:sp>
      <p:pic>
        <p:nvPicPr>
          <p:cNvPr id="4" name="Picture 3"/>
          <p:cNvPicPr>
            <a:picLocks noChangeAspect="1"/>
          </p:cNvPicPr>
          <p:nvPr/>
        </p:nvPicPr>
        <p:blipFill>
          <a:blip r:embed="rId3"/>
          <a:stretch>
            <a:fillRect/>
          </a:stretch>
        </p:blipFill>
        <p:spPr>
          <a:xfrm>
            <a:off x="9033165" y="2373745"/>
            <a:ext cx="3029527" cy="3251200"/>
          </a:xfrm>
          <a:prstGeom prst="rect">
            <a:avLst/>
          </a:prstGeom>
        </p:spPr>
      </p:pic>
    </p:spTree>
    <p:extLst>
      <p:ext uri="{BB962C8B-B14F-4D97-AF65-F5344CB8AC3E}">
        <p14:creationId xmlns:p14="http://schemas.microsoft.com/office/powerpoint/2010/main" val="34646375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489" y="239427"/>
            <a:ext cx="10863385" cy="1019175"/>
          </a:xfrm>
        </p:spPr>
        <p:txBody>
          <a:bodyPr/>
          <a:lstStyle/>
          <a:p>
            <a:r>
              <a:rPr lang="en-IN" sz="4000" dirty="0" err="1" smtClean="0">
                <a:latin typeface="Arial" panose="020B0604020202020204" pitchFamily="34" charset="0"/>
                <a:cs typeface="Arial" panose="020B0604020202020204" pitchFamily="34" charset="0"/>
              </a:rPr>
              <a:t>Sed</a:t>
            </a:r>
            <a:r>
              <a:rPr lang="en-IN" sz="4000" dirty="0" smtClean="0">
                <a:latin typeface="Arial" panose="020B0604020202020204" pitchFamily="34" charset="0"/>
                <a:cs typeface="Arial" panose="020B0604020202020204" pitchFamily="34" charset="0"/>
              </a:rPr>
              <a:t> </a:t>
            </a:r>
            <a:endParaRPr lang="en-IN" sz="4000" dirty="0">
              <a:latin typeface="Arial" panose="020B0604020202020204" pitchFamily="34" charset="0"/>
              <a:cs typeface="Arial" panose="020B0604020202020204" pitchFamily="34" charset="0"/>
            </a:endParaRPr>
          </a:p>
        </p:txBody>
      </p:sp>
      <p:sp>
        <p:nvSpPr>
          <p:cNvPr id="5" name="TextBox 4"/>
          <p:cNvSpPr txBox="1"/>
          <p:nvPr/>
        </p:nvSpPr>
        <p:spPr>
          <a:xfrm>
            <a:off x="563489" y="1406384"/>
            <a:ext cx="114160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Linux '</a:t>
            </a:r>
            <a:r>
              <a:rPr lang="en-US" dirty="0" err="1"/>
              <a:t>sed</a:t>
            </a:r>
            <a:r>
              <a:rPr lang="en-US" dirty="0"/>
              <a:t>' command stands for stream editor. It is used to edit streams (files) using regular expressions. But this editing is not permanent. It remains only in display, but in actual, file content remains the same</a:t>
            </a:r>
            <a:r>
              <a:rPr lang="en-US" dirty="0" smtClean="0"/>
              <a:t>.</a:t>
            </a:r>
          </a:p>
          <a:p>
            <a:endParaRPr lang="en-US" dirty="0" smtClean="0"/>
          </a:p>
          <a:p>
            <a:pPr marL="285750" indent="-285750">
              <a:buFont typeface="Arial" panose="020B0604020202020204" pitchFamily="34" charset="0"/>
              <a:buChar char="•"/>
            </a:pPr>
            <a:r>
              <a:rPr lang="en-US" dirty="0"/>
              <a:t>Primarily, it is used for text substitution; additionally, it can be used for other text manipulation operations like insert, delete, search, and more. The </a:t>
            </a:r>
            <a:r>
              <a:rPr lang="en-US" dirty="0" err="1"/>
              <a:t>sed</a:t>
            </a:r>
            <a:r>
              <a:rPr lang="en-US" dirty="0"/>
              <a:t> command allows us to edit files without opening </a:t>
            </a:r>
            <a:r>
              <a:rPr lang="en-US" dirty="0" smtClean="0"/>
              <a:t>them.</a:t>
            </a:r>
            <a:endParaRPr lang="en-IN" dirty="0"/>
          </a:p>
        </p:txBody>
      </p:sp>
      <p:sp>
        <p:nvSpPr>
          <p:cNvPr id="6" name="Content Placeholder 5"/>
          <p:cNvSpPr>
            <a:spLocks noGrp="1"/>
          </p:cNvSpPr>
          <p:nvPr>
            <p:ph idx="1"/>
          </p:nvPr>
        </p:nvSpPr>
        <p:spPr>
          <a:xfrm>
            <a:off x="563489" y="3031494"/>
            <a:ext cx="10861433" cy="2929568"/>
          </a:xfrm>
        </p:spPr>
        <p:txBody>
          <a:bodyPr/>
          <a:lstStyle/>
          <a:p>
            <a:pPr marL="0" indent="0">
              <a:buNone/>
            </a:pPr>
            <a:r>
              <a:rPr lang="en-IN" sz="2000" dirty="0">
                <a:solidFill>
                  <a:schemeClr val="tx1"/>
                </a:solidFill>
                <a:latin typeface="Arial" panose="020B0604020202020204" pitchFamily="34" charset="0"/>
                <a:cs typeface="Arial" panose="020B0604020202020204" pitchFamily="34" charset="0"/>
              </a:rPr>
              <a:t> </a:t>
            </a:r>
            <a:r>
              <a:rPr lang="en-IN" sz="2000" dirty="0" smtClean="0">
                <a:solidFill>
                  <a:schemeClr val="tx1"/>
                </a:solidFill>
                <a:latin typeface="Arial" panose="020B0604020202020204" pitchFamily="34" charset="0"/>
                <a:cs typeface="Arial" panose="020B0604020202020204" pitchFamily="34" charset="0"/>
              </a:rPr>
              <a:t>Ex:  </a:t>
            </a:r>
            <a:r>
              <a:rPr lang="en-IN" sz="2000" dirty="0" err="1">
                <a:solidFill>
                  <a:schemeClr val="tx1"/>
                </a:solidFill>
                <a:latin typeface="Arial" panose="020B0604020202020204" pitchFamily="34" charset="0"/>
                <a:cs typeface="Arial" panose="020B0604020202020204" pitchFamily="34" charset="0"/>
              </a:rPr>
              <a:t>sed</a:t>
            </a:r>
            <a:r>
              <a:rPr lang="en-IN" sz="2000" dirty="0">
                <a:solidFill>
                  <a:schemeClr val="tx1"/>
                </a:solidFill>
                <a:latin typeface="Arial" panose="020B0604020202020204" pitchFamily="34" charset="0"/>
                <a:cs typeface="Arial" panose="020B0604020202020204" pitchFamily="34" charset="0"/>
              </a:rPr>
              <a:t> ‘</a:t>
            </a:r>
            <a:r>
              <a:rPr lang="en-IN" sz="2000" dirty="0" smtClean="0">
                <a:solidFill>
                  <a:schemeClr val="tx1"/>
                </a:solidFill>
                <a:latin typeface="Arial" panose="020B0604020202020204" pitchFamily="34" charset="0"/>
                <a:cs typeface="Arial" panose="020B0604020202020204" pitchFamily="34" charset="0"/>
              </a:rPr>
              <a:t>s/old-content/new-one/’ &lt;file-name&gt;</a:t>
            </a:r>
            <a:endParaRPr lang="en-IN" sz="2000" dirty="0">
              <a:solidFill>
                <a:schemeClr val="tx1"/>
              </a:solidFill>
              <a:latin typeface="Arial" panose="020B0604020202020204" pitchFamily="34" charset="0"/>
              <a:cs typeface="Arial" panose="020B0604020202020204" pitchFamily="34" charset="0"/>
            </a:endParaRPr>
          </a:p>
          <a:p>
            <a:pPr marL="0" indent="0">
              <a:buNone/>
            </a:pPr>
            <a:r>
              <a:rPr lang="en-IN" sz="2000" dirty="0">
                <a:solidFill>
                  <a:schemeClr val="tx1"/>
                </a:solidFill>
                <a:latin typeface="Arial" panose="020B0604020202020204" pitchFamily="34" charset="0"/>
                <a:cs typeface="Arial" panose="020B0604020202020204" pitchFamily="34" charset="0"/>
              </a:rPr>
              <a:t>      </a:t>
            </a:r>
            <a:r>
              <a:rPr lang="en-IN" sz="2000" dirty="0" smtClean="0">
                <a:solidFill>
                  <a:schemeClr val="tx1"/>
                </a:solidFill>
                <a:latin typeface="Arial" panose="020B0604020202020204" pitchFamily="34" charset="0"/>
                <a:cs typeface="Arial" panose="020B0604020202020204" pitchFamily="34" charset="0"/>
              </a:rPr>
              <a:t>1)changing </a:t>
            </a:r>
            <a:r>
              <a:rPr lang="en-IN" sz="2000" dirty="0">
                <a:solidFill>
                  <a:schemeClr val="tx1"/>
                </a:solidFill>
                <a:latin typeface="Arial" panose="020B0604020202020204" pitchFamily="34" charset="0"/>
                <a:cs typeface="Arial" panose="020B0604020202020204" pitchFamily="34" charset="0"/>
              </a:rPr>
              <a:t>all;-</a:t>
            </a:r>
          </a:p>
          <a:p>
            <a:pPr marL="0" indent="0">
              <a:buNone/>
            </a:pPr>
            <a:r>
              <a:rPr lang="en-IN" sz="2000" dirty="0">
                <a:solidFill>
                  <a:schemeClr val="tx1"/>
                </a:solidFill>
                <a:latin typeface="Arial" panose="020B0604020202020204" pitchFamily="34" charset="0"/>
                <a:cs typeface="Arial" panose="020B0604020202020204" pitchFamily="34" charset="0"/>
              </a:rPr>
              <a:t>                ex; </a:t>
            </a:r>
            <a:r>
              <a:rPr lang="en-IN" sz="2000" dirty="0" err="1">
                <a:solidFill>
                  <a:schemeClr val="tx1"/>
                </a:solidFill>
                <a:latin typeface="Arial" panose="020B0604020202020204" pitchFamily="34" charset="0"/>
                <a:cs typeface="Arial" panose="020B0604020202020204" pitchFamily="34" charset="0"/>
              </a:rPr>
              <a:t>sed</a:t>
            </a:r>
            <a:r>
              <a:rPr lang="en-IN" sz="2000" dirty="0">
                <a:solidFill>
                  <a:schemeClr val="tx1"/>
                </a:solidFill>
                <a:latin typeface="Arial" panose="020B0604020202020204" pitchFamily="34" charset="0"/>
                <a:cs typeface="Arial" panose="020B0604020202020204" pitchFamily="34" charset="0"/>
              </a:rPr>
              <a:t> ‘s/</a:t>
            </a:r>
            <a:r>
              <a:rPr lang="en-IN" sz="2000" dirty="0" err="1">
                <a:solidFill>
                  <a:schemeClr val="tx1"/>
                </a:solidFill>
                <a:latin typeface="Arial" panose="020B0604020202020204" pitchFamily="34" charset="0"/>
                <a:cs typeface="Arial" panose="020B0604020202020204" pitchFamily="34" charset="0"/>
              </a:rPr>
              <a:t>sam</a:t>
            </a:r>
            <a:r>
              <a:rPr lang="en-IN" sz="2000" dirty="0">
                <a:solidFill>
                  <a:schemeClr val="tx1"/>
                </a:solidFill>
                <a:latin typeface="Arial" panose="020B0604020202020204" pitchFamily="34" charset="0"/>
                <a:cs typeface="Arial" panose="020B0604020202020204" pitchFamily="34" charset="0"/>
              </a:rPr>
              <a:t>/</a:t>
            </a:r>
            <a:r>
              <a:rPr lang="en-IN" sz="2000" dirty="0" err="1">
                <a:solidFill>
                  <a:schemeClr val="tx1"/>
                </a:solidFill>
                <a:latin typeface="Arial" panose="020B0604020202020204" pitchFamily="34" charset="0"/>
                <a:cs typeface="Arial" panose="020B0604020202020204" pitchFamily="34" charset="0"/>
              </a:rPr>
              <a:t>manu</a:t>
            </a:r>
            <a:r>
              <a:rPr lang="en-IN" sz="2000" dirty="0">
                <a:solidFill>
                  <a:schemeClr val="tx1"/>
                </a:solidFill>
                <a:latin typeface="Arial" panose="020B0604020202020204" pitchFamily="34" charset="0"/>
                <a:cs typeface="Arial" panose="020B0604020202020204" pitchFamily="34" charset="0"/>
              </a:rPr>
              <a:t>/g’ sakmanu.txt</a:t>
            </a:r>
          </a:p>
          <a:p>
            <a:pPr marL="0" indent="0">
              <a:buNone/>
            </a:pPr>
            <a:r>
              <a:rPr lang="en-IN" sz="2000" dirty="0">
                <a:solidFill>
                  <a:schemeClr val="tx1"/>
                </a:solidFill>
                <a:latin typeface="Arial" panose="020B0604020202020204" pitchFamily="34" charset="0"/>
                <a:cs typeface="Arial" panose="020B0604020202020204" pitchFamily="34" charset="0"/>
              </a:rPr>
              <a:t>       </a:t>
            </a:r>
            <a:r>
              <a:rPr lang="en-IN" sz="2000" dirty="0" smtClean="0">
                <a:solidFill>
                  <a:schemeClr val="tx1"/>
                </a:solidFill>
                <a:latin typeface="Arial" panose="020B0604020202020204" pitchFamily="34" charset="0"/>
                <a:cs typeface="Arial" panose="020B0604020202020204" pitchFamily="34" charset="0"/>
              </a:rPr>
              <a:t>2)printing</a:t>
            </a:r>
            <a:r>
              <a:rPr lang="en-IN" sz="2000" dirty="0">
                <a:solidFill>
                  <a:schemeClr val="tx1"/>
                </a:solidFill>
                <a:latin typeface="Arial" panose="020B0604020202020204" pitchFamily="34" charset="0"/>
                <a:cs typeface="Arial" panose="020B0604020202020204" pitchFamily="34" charset="0"/>
              </a:rPr>
              <a:t>;-</a:t>
            </a:r>
          </a:p>
          <a:p>
            <a:pPr marL="0" indent="0">
              <a:buNone/>
            </a:pPr>
            <a:r>
              <a:rPr lang="en-IN" sz="2000" dirty="0">
                <a:solidFill>
                  <a:schemeClr val="tx1"/>
                </a:solidFill>
                <a:latin typeface="Arial" panose="020B0604020202020204" pitchFamily="34" charset="0"/>
                <a:cs typeface="Arial" panose="020B0604020202020204" pitchFamily="34" charset="0"/>
              </a:rPr>
              <a:t>                 ex;-</a:t>
            </a:r>
            <a:r>
              <a:rPr lang="en-IN" sz="2000" dirty="0" err="1">
                <a:solidFill>
                  <a:schemeClr val="tx1"/>
                </a:solidFill>
                <a:latin typeface="Arial" panose="020B0604020202020204" pitchFamily="34" charset="0"/>
                <a:cs typeface="Arial" panose="020B0604020202020204" pitchFamily="34" charset="0"/>
              </a:rPr>
              <a:t>sed</a:t>
            </a:r>
            <a:r>
              <a:rPr lang="en-IN" sz="2000" dirty="0">
                <a:solidFill>
                  <a:schemeClr val="tx1"/>
                </a:solidFill>
                <a:latin typeface="Arial" panose="020B0604020202020204" pitchFamily="34" charset="0"/>
                <a:cs typeface="Arial" panose="020B0604020202020204" pitchFamily="34" charset="0"/>
              </a:rPr>
              <a:t> ‘s/</a:t>
            </a:r>
            <a:r>
              <a:rPr lang="en-IN" sz="2000" dirty="0" err="1">
                <a:solidFill>
                  <a:schemeClr val="tx1"/>
                </a:solidFill>
                <a:latin typeface="Arial" panose="020B0604020202020204" pitchFamily="34" charset="0"/>
                <a:cs typeface="Arial" panose="020B0604020202020204" pitchFamily="34" charset="0"/>
              </a:rPr>
              <a:t>sam</a:t>
            </a:r>
            <a:r>
              <a:rPr lang="en-IN" sz="2000" dirty="0">
                <a:solidFill>
                  <a:schemeClr val="tx1"/>
                </a:solidFill>
                <a:latin typeface="Arial" panose="020B0604020202020204" pitchFamily="34" charset="0"/>
                <a:cs typeface="Arial" panose="020B0604020202020204" pitchFamily="34" charset="0"/>
              </a:rPr>
              <a:t>/</a:t>
            </a:r>
            <a:r>
              <a:rPr lang="en-IN" sz="2000" dirty="0" err="1">
                <a:solidFill>
                  <a:schemeClr val="tx1"/>
                </a:solidFill>
                <a:latin typeface="Arial" panose="020B0604020202020204" pitchFamily="34" charset="0"/>
                <a:cs typeface="Arial" panose="020B0604020202020204" pitchFamily="34" charset="0"/>
              </a:rPr>
              <a:t>manu</a:t>
            </a:r>
            <a:r>
              <a:rPr lang="en-IN" sz="2000" dirty="0">
                <a:solidFill>
                  <a:schemeClr val="tx1"/>
                </a:solidFill>
                <a:latin typeface="Arial" panose="020B0604020202020204" pitchFamily="34" charset="0"/>
                <a:cs typeface="Arial" panose="020B0604020202020204" pitchFamily="34" charset="0"/>
              </a:rPr>
              <a:t>/p’ </a:t>
            </a:r>
            <a:r>
              <a:rPr lang="en-IN" sz="2000" dirty="0" smtClean="0">
                <a:solidFill>
                  <a:schemeClr val="tx1"/>
                </a:solidFill>
                <a:latin typeface="Arial" panose="020B0604020202020204" pitchFamily="34" charset="0"/>
                <a:cs typeface="Arial" panose="020B0604020202020204" pitchFamily="34" charset="0"/>
              </a:rPr>
              <a:t>manu.txt</a:t>
            </a:r>
          </a:p>
          <a:p>
            <a:pPr marL="0" indent="0">
              <a:buNone/>
            </a:pPr>
            <a:r>
              <a:rPr lang="en-IN" sz="2000" dirty="0">
                <a:solidFill>
                  <a:schemeClr val="tx1"/>
                </a:solidFill>
                <a:latin typeface="Arial" panose="020B0604020202020204" pitchFamily="34" charset="0"/>
                <a:cs typeface="Arial" panose="020B0604020202020204" pitchFamily="34" charset="0"/>
              </a:rPr>
              <a:t> </a:t>
            </a:r>
            <a:r>
              <a:rPr lang="en-IN" sz="2000" dirty="0" smtClean="0">
                <a:solidFill>
                  <a:schemeClr val="tx1"/>
                </a:solidFill>
                <a:latin typeface="Arial" panose="020B0604020202020204" pitchFamily="34" charset="0"/>
                <a:cs typeface="Arial" panose="020B0604020202020204" pitchFamily="34" charset="0"/>
              </a:rPr>
              <a:t>       </a:t>
            </a:r>
            <a:endParaRPr lang="en-IN"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8819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836" y="914400"/>
            <a:ext cx="10806086" cy="5046662"/>
          </a:xfrm>
        </p:spPr>
        <p:txBody>
          <a:bodyPr/>
          <a:lstStyle/>
          <a:p>
            <a:r>
              <a:rPr lang="en-IN" sz="2000" dirty="0" smtClean="0">
                <a:solidFill>
                  <a:schemeClr val="tx1"/>
                </a:solidFill>
                <a:latin typeface="Arial" panose="020B0604020202020204" pitchFamily="34" charset="0"/>
                <a:cs typeface="Arial" panose="020B0604020202020204" pitchFamily="34" charset="0"/>
              </a:rPr>
              <a:t>3) </a:t>
            </a:r>
            <a:r>
              <a:rPr lang="en-IN" sz="2000" dirty="0">
                <a:solidFill>
                  <a:schemeClr val="tx1"/>
                </a:solidFill>
                <a:latin typeface="Arial" panose="020B0604020202020204" pitchFamily="34" charset="0"/>
                <a:cs typeface="Arial" panose="020B0604020202020204" pitchFamily="34" charset="0"/>
              </a:rPr>
              <a:t>Replacing in nth line:-</a:t>
            </a:r>
          </a:p>
          <a:p>
            <a:pPr marL="0" indent="0">
              <a:buNone/>
            </a:pPr>
            <a:r>
              <a:rPr lang="en-IN" sz="2000" dirty="0">
                <a:solidFill>
                  <a:schemeClr val="tx1"/>
                </a:solidFill>
                <a:latin typeface="Arial" panose="020B0604020202020204" pitchFamily="34" charset="0"/>
                <a:cs typeface="Arial" panose="020B0604020202020204" pitchFamily="34" charset="0"/>
              </a:rPr>
              <a:t>                1.ex;- </a:t>
            </a:r>
            <a:r>
              <a:rPr lang="en-IN" sz="2000" dirty="0" err="1">
                <a:solidFill>
                  <a:schemeClr val="tx1"/>
                </a:solidFill>
                <a:latin typeface="Arial" panose="020B0604020202020204" pitchFamily="34" charset="0"/>
                <a:cs typeface="Arial" panose="020B0604020202020204" pitchFamily="34" charset="0"/>
              </a:rPr>
              <a:t>sed</a:t>
            </a:r>
            <a:r>
              <a:rPr lang="en-IN" sz="2000" dirty="0">
                <a:solidFill>
                  <a:schemeClr val="tx1"/>
                </a:solidFill>
                <a:latin typeface="Arial" panose="020B0604020202020204" pitchFamily="34" charset="0"/>
                <a:cs typeface="Arial" panose="020B0604020202020204" pitchFamily="34" charset="0"/>
              </a:rPr>
              <a:t> ‘3 s/</a:t>
            </a:r>
            <a:r>
              <a:rPr lang="en-IN" sz="2000" dirty="0" err="1">
                <a:solidFill>
                  <a:schemeClr val="tx1"/>
                </a:solidFill>
                <a:latin typeface="Arial" panose="020B0604020202020204" pitchFamily="34" charset="0"/>
                <a:cs typeface="Arial" panose="020B0604020202020204" pitchFamily="34" charset="0"/>
              </a:rPr>
              <a:t>sam</a:t>
            </a:r>
            <a:r>
              <a:rPr lang="en-IN" sz="2000" dirty="0">
                <a:solidFill>
                  <a:schemeClr val="tx1"/>
                </a:solidFill>
                <a:latin typeface="Arial" panose="020B0604020202020204" pitchFamily="34" charset="0"/>
                <a:cs typeface="Arial" panose="020B0604020202020204" pitchFamily="34" charset="0"/>
              </a:rPr>
              <a:t>/</a:t>
            </a:r>
            <a:r>
              <a:rPr lang="en-IN" sz="2000" dirty="0" err="1">
                <a:solidFill>
                  <a:schemeClr val="tx1"/>
                </a:solidFill>
                <a:latin typeface="Arial" panose="020B0604020202020204" pitchFamily="34" charset="0"/>
                <a:cs typeface="Arial" panose="020B0604020202020204" pitchFamily="34" charset="0"/>
              </a:rPr>
              <a:t>manu</a:t>
            </a:r>
            <a:r>
              <a:rPr lang="en-IN" sz="2000" dirty="0">
                <a:solidFill>
                  <a:schemeClr val="tx1"/>
                </a:solidFill>
                <a:latin typeface="Arial" panose="020B0604020202020204" pitchFamily="34" charset="0"/>
                <a:cs typeface="Arial" panose="020B0604020202020204" pitchFamily="34" charset="0"/>
              </a:rPr>
              <a:t>/’ sakmanu.txt</a:t>
            </a:r>
          </a:p>
          <a:p>
            <a:pPr marL="0" indent="0">
              <a:buNone/>
            </a:pPr>
            <a:r>
              <a:rPr lang="en-IN" sz="2000" dirty="0">
                <a:solidFill>
                  <a:schemeClr val="tx1"/>
                </a:solidFill>
                <a:latin typeface="Arial" panose="020B0604020202020204" pitchFamily="34" charset="0"/>
                <a:cs typeface="Arial" panose="020B0604020202020204" pitchFamily="34" charset="0"/>
              </a:rPr>
              <a:t>                 2.ex:- </a:t>
            </a:r>
            <a:r>
              <a:rPr lang="en-IN" sz="2000" dirty="0" err="1">
                <a:solidFill>
                  <a:schemeClr val="tx1"/>
                </a:solidFill>
                <a:latin typeface="Arial" panose="020B0604020202020204" pitchFamily="34" charset="0"/>
                <a:cs typeface="Arial" panose="020B0604020202020204" pitchFamily="34" charset="0"/>
              </a:rPr>
              <a:t>sed</a:t>
            </a:r>
            <a:r>
              <a:rPr lang="en-IN" sz="2000" dirty="0">
                <a:solidFill>
                  <a:schemeClr val="tx1"/>
                </a:solidFill>
                <a:latin typeface="Arial" panose="020B0604020202020204" pitchFamily="34" charset="0"/>
                <a:cs typeface="Arial" panose="020B0604020202020204" pitchFamily="34" charset="0"/>
              </a:rPr>
              <a:t> ‘1,3 s/</a:t>
            </a:r>
            <a:r>
              <a:rPr lang="en-IN" sz="2000" dirty="0" err="1">
                <a:solidFill>
                  <a:schemeClr val="tx1"/>
                </a:solidFill>
                <a:latin typeface="Arial" panose="020B0604020202020204" pitchFamily="34" charset="0"/>
                <a:cs typeface="Arial" panose="020B0604020202020204" pitchFamily="34" charset="0"/>
              </a:rPr>
              <a:t>sam</a:t>
            </a:r>
            <a:r>
              <a:rPr lang="en-IN" sz="2000" dirty="0">
                <a:solidFill>
                  <a:schemeClr val="tx1"/>
                </a:solidFill>
                <a:latin typeface="Arial" panose="020B0604020202020204" pitchFamily="34" charset="0"/>
                <a:cs typeface="Arial" panose="020B0604020202020204" pitchFamily="34" charset="0"/>
              </a:rPr>
              <a:t>/</a:t>
            </a:r>
            <a:r>
              <a:rPr lang="en-IN" sz="2000" dirty="0" err="1">
                <a:solidFill>
                  <a:schemeClr val="tx1"/>
                </a:solidFill>
                <a:latin typeface="Arial" panose="020B0604020202020204" pitchFamily="34" charset="0"/>
                <a:cs typeface="Arial" panose="020B0604020202020204" pitchFamily="34" charset="0"/>
              </a:rPr>
              <a:t>manu</a:t>
            </a:r>
            <a:r>
              <a:rPr lang="en-IN" sz="2000" dirty="0">
                <a:solidFill>
                  <a:schemeClr val="tx1"/>
                </a:solidFill>
                <a:latin typeface="Arial" panose="020B0604020202020204" pitchFamily="34" charset="0"/>
                <a:cs typeface="Arial" panose="020B0604020202020204" pitchFamily="34" charset="0"/>
              </a:rPr>
              <a:t>/’ sakmanu.txt</a:t>
            </a:r>
          </a:p>
          <a:p>
            <a:pPr marL="0" indent="0">
              <a:buNone/>
            </a:pPr>
            <a:r>
              <a:rPr lang="en-IN" sz="2000" dirty="0">
                <a:solidFill>
                  <a:schemeClr val="tx1"/>
                </a:solidFill>
                <a:latin typeface="Arial" panose="020B0604020202020204" pitchFamily="34" charset="0"/>
                <a:cs typeface="Arial" panose="020B0604020202020204" pitchFamily="34" charset="0"/>
              </a:rPr>
              <a:t>  </a:t>
            </a:r>
            <a:r>
              <a:rPr lang="en-IN" sz="2000" dirty="0" smtClean="0">
                <a:solidFill>
                  <a:schemeClr val="tx1"/>
                </a:solidFill>
                <a:latin typeface="Arial" panose="020B0604020202020204" pitchFamily="34" charset="0"/>
                <a:cs typeface="Arial" panose="020B0604020202020204" pitchFamily="34" charset="0"/>
              </a:rPr>
              <a:t>4) </a:t>
            </a:r>
            <a:r>
              <a:rPr lang="en-IN" sz="2000" dirty="0">
                <a:solidFill>
                  <a:schemeClr val="tx1"/>
                </a:solidFill>
                <a:latin typeface="Arial" panose="020B0604020202020204" pitchFamily="34" charset="0"/>
                <a:cs typeface="Arial" panose="020B0604020202020204" pitchFamily="34" charset="0"/>
              </a:rPr>
              <a:t>printing only replaced data;-</a:t>
            </a:r>
          </a:p>
          <a:p>
            <a:pPr marL="0" indent="0">
              <a:buNone/>
            </a:pPr>
            <a:r>
              <a:rPr lang="en-IN" sz="2000" dirty="0">
                <a:solidFill>
                  <a:schemeClr val="tx1"/>
                </a:solidFill>
                <a:latin typeface="Arial" panose="020B0604020202020204" pitchFamily="34" charset="0"/>
                <a:cs typeface="Arial" panose="020B0604020202020204" pitchFamily="34" charset="0"/>
              </a:rPr>
              <a:t>                 ex;- </a:t>
            </a:r>
            <a:r>
              <a:rPr lang="en-IN" sz="2000" dirty="0" err="1">
                <a:solidFill>
                  <a:schemeClr val="tx1"/>
                </a:solidFill>
                <a:latin typeface="Arial" panose="020B0604020202020204" pitchFamily="34" charset="0"/>
                <a:cs typeface="Arial" panose="020B0604020202020204" pitchFamily="34" charset="0"/>
              </a:rPr>
              <a:t>sed</a:t>
            </a:r>
            <a:r>
              <a:rPr lang="en-IN" sz="2000" dirty="0">
                <a:solidFill>
                  <a:schemeClr val="tx1"/>
                </a:solidFill>
                <a:latin typeface="Arial" panose="020B0604020202020204" pitchFamily="34" charset="0"/>
                <a:cs typeface="Arial" panose="020B0604020202020204" pitchFamily="34" charset="0"/>
              </a:rPr>
              <a:t> –n ‘s/</a:t>
            </a:r>
            <a:r>
              <a:rPr lang="en-IN" sz="2000" dirty="0" err="1">
                <a:solidFill>
                  <a:schemeClr val="tx1"/>
                </a:solidFill>
                <a:latin typeface="Arial" panose="020B0604020202020204" pitchFamily="34" charset="0"/>
                <a:cs typeface="Arial" panose="020B0604020202020204" pitchFamily="34" charset="0"/>
              </a:rPr>
              <a:t>sam</a:t>
            </a:r>
            <a:r>
              <a:rPr lang="en-IN" sz="2000" dirty="0">
                <a:solidFill>
                  <a:schemeClr val="tx1"/>
                </a:solidFill>
                <a:latin typeface="Arial" panose="020B0604020202020204" pitchFamily="34" charset="0"/>
                <a:cs typeface="Arial" panose="020B0604020202020204" pitchFamily="34" charset="0"/>
              </a:rPr>
              <a:t>/</a:t>
            </a:r>
            <a:r>
              <a:rPr lang="en-IN" sz="2000" dirty="0" err="1">
                <a:solidFill>
                  <a:schemeClr val="tx1"/>
                </a:solidFill>
                <a:latin typeface="Arial" panose="020B0604020202020204" pitchFamily="34" charset="0"/>
                <a:cs typeface="Arial" panose="020B0604020202020204" pitchFamily="34" charset="0"/>
              </a:rPr>
              <a:t>manu</a:t>
            </a:r>
            <a:r>
              <a:rPr lang="en-IN" sz="2000" dirty="0">
                <a:solidFill>
                  <a:schemeClr val="tx1"/>
                </a:solidFill>
                <a:latin typeface="Arial" panose="020B0604020202020204" pitchFamily="34" charset="0"/>
                <a:cs typeface="Arial" panose="020B0604020202020204" pitchFamily="34" charset="0"/>
              </a:rPr>
              <a:t>/p’ sakmanu.txt</a:t>
            </a:r>
          </a:p>
          <a:p>
            <a:pPr marL="0" indent="0">
              <a:buNone/>
            </a:pPr>
            <a:r>
              <a:rPr lang="en-IN" sz="2000" dirty="0">
                <a:solidFill>
                  <a:schemeClr val="tx1"/>
                </a:solidFill>
                <a:latin typeface="Arial" panose="020B0604020202020204" pitchFamily="34" charset="0"/>
                <a:cs typeface="Arial" panose="020B0604020202020204" pitchFamily="34" charset="0"/>
              </a:rPr>
              <a:t>          Note:- if we not mention “/p” it will not print</a:t>
            </a:r>
          </a:p>
          <a:p>
            <a:pPr marL="0" indent="0">
              <a:buNone/>
            </a:pPr>
            <a:r>
              <a:rPr lang="en-IN" sz="2000" dirty="0">
                <a:solidFill>
                  <a:schemeClr val="tx1"/>
                </a:solidFill>
                <a:latin typeface="Arial" panose="020B0604020202020204" pitchFamily="34" charset="0"/>
                <a:cs typeface="Arial" panose="020B0604020202020204" pitchFamily="34" charset="0"/>
              </a:rPr>
              <a:t>  </a:t>
            </a:r>
            <a:r>
              <a:rPr lang="en-IN" sz="2000" dirty="0" smtClean="0">
                <a:solidFill>
                  <a:schemeClr val="tx1"/>
                </a:solidFill>
                <a:latin typeface="Arial" panose="020B0604020202020204" pitchFamily="34" charset="0"/>
                <a:cs typeface="Arial" panose="020B0604020202020204" pitchFamily="34" charset="0"/>
              </a:rPr>
              <a:t>5) </a:t>
            </a:r>
            <a:r>
              <a:rPr lang="en-IN" sz="2000" dirty="0">
                <a:solidFill>
                  <a:schemeClr val="tx1"/>
                </a:solidFill>
                <a:latin typeface="Arial" panose="020B0604020202020204" pitchFamily="34" charset="0"/>
                <a:cs typeface="Arial" panose="020B0604020202020204" pitchFamily="34" charset="0"/>
              </a:rPr>
              <a:t>Delete the line or content:- </a:t>
            </a:r>
          </a:p>
          <a:p>
            <a:pPr marL="0" indent="0">
              <a:buNone/>
            </a:pPr>
            <a:r>
              <a:rPr lang="en-IN" sz="2000" dirty="0">
                <a:solidFill>
                  <a:schemeClr val="tx1"/>
                </a:solidFill>
                <a:latin typeface="Arial" panose="020B0604020202020204" pitchFamily="34" charset="0"/>
                <a:cs typeface="Arial" panose="020B0604020202020204" pitchFamily="34" charset="0"/>
              </a:rPr>
              <a:t>                  1.ex;-</a:t>
            </a:r>
            <a:r>
              <a:rPr lang="en-IN" sz="2000" dirty="0" err="1">
                <a:solidFill>
                  <a:schemeClr val="tx1"/>
                </a:solidFill>
                <a:latin typeface="Arial" panose="020B0604020202020204" pitchFamily="34" charset="0"/>
                <a:cs typeface="Arial" panose="020B0604020202020204" pitchFamily="34" charset="0"/>
              </a:rPr>
              <a:t>sed</a:t>
            </a:r>
            <a:r>
              <a:rPr lang="en-IN" sz="2000" dirty="0">
                <a:solidFill>
                  <a:schemeClr val="tx1"/>
                </a:solidFill>
                <a:latin typeface="Arial" panose="020B0604020202020204" pitchFamily="34" charset="0"/>
                <a:cs typeface="Arial" panose="020B0604020202020204" pitchFamily="34" charset="0"/>
              </a:rPr>
              <a:t> ‘2d’ sakmanu.txt</a:t>
            </a:r>
          </a:p>
          <a:p>
            <a:pPr marL="0" indent="0">
              <a:buNone/>
            </a:pPr>
            <a:r>
              <a:rPr lang="en-IN" sz="2000" dirty="0">
                <a:solidFill>
                  <a:schemeClr val="tx1"/>
                </a:solidFill>
                <a:latin typeface="Arial" panose="020B0604020202020204" pitchFamily="34" charset="0"/>
                <a:cs typeface="Arial" panose="020B0604020202020204" pitchFamily="34" charset="0"/>
              </a:rPr>
              <a:t>                     2.ex;-</a:t>
            </a:r>
            <a:r>
              <a:rPr lang="en-IN" sz="2000" dirty="0" err="1">
                <a:solidFill>
                  <a:schemeClr val="tx1"/>
                </a:solidFill>
                <a:latin typeface="Arial" panose="020B0604020202020204" pitchFamily="34" charset="0"/>
                <a:cs typeface="Arial" panose="020B0604020202020204" pitchFamily="34" charset="0"/>
              </a:rPr>
              <a:t>sed</a:t>
            </a:r>
            <a:r>
              <a:rPr lang="en-IN" sz="2000" dirty="0">
                <a:solidFill>
                  <a:schemeClr val="tx1"/>
                </a:solidFill>
                <a:latin typeface="Arial" panose="020B0604020202020204" pitchFamily="34" charset="0"/>
                <a:cs typeface="Arial" panose="020B0604020202020204" pitchFamily="34" charset="0"/>
              </a:rPr>
              <a:t> ‘$d’ </a:t>
            </a:r>
            <a:r>
              <a:rPr lang="en-IN" sz="2000" dirty="0" smtClean="0">
                <a:solidFill>
                  <a:schemeClr val="tx1"/>
                </a:solidFill>
                <a:latin typeface="Arial" panose="020B0604020202020204" pitchFamily="34" charset="0"/>
                <a:cs typeface="Arial" panose="020B0604020202020204" pitchFamily="34" charset="0"/>
              </a:rPr>
              <a:t>sakmanu.txt</a:t>
            </a:r>
          </a:p>
          <a:p>
            <a:pPr marL="0" indent="0">
              <a:buNone/>
            </a:pPr>
            <a:r>
              <a:rPr lang="en-IN" sz="2000" dirty="0">
                <a:solidFill>
                  <a:schemeClr val="tx1"/>
                </a:solidFill>
                <a:latin typeface="Arial" panose="020B0604020202020204" pitchFamily="34" charset="0"/>
                <a:cs typeface="Arial" panose="020B0604020202020204" pitchFamily="34" charset="0"/>
              </a:rPr>
              <a:t> </a:t>
            </a:r>
            <a:r>
              <a:rPr lang="en-IN" sz="2000" dirty="0" smtClean="0">
                <a:solidFill>
                  <a:schemeClr val="tx1"/>
                </a:solidFill>
                <a:latin typeface="Arial" panose="020B0604020202020204" pitchFamily="34" charset="0"/>
                <a:cs typeface="Arial" panose="020B0604020202020204" pitchFamily="34" charset="0"/>
              </a:rPr>
              <a:t> 6) using pipe command: </a:t>
            </a:r>
          </a:p>
          <a:p>
            <a:pPr marL="0" indent="0">
              <a:buNone/>
            </a:pPr>
            <a:r>
              <a:rPr lang="en-IN" sz="2000" dirty="0">
                <a:solidFill>
                  <a:schemeClr val="tx1"/>
                </a:solidFill>
                <a:latin typeface="Arial" panose="020B0604020202020204" pitchFamily="34" charset="0"/>
                <a:cs typeface="Arial" panose="020B0604020202020204" pitchFamily="34" charset="0"/>
              </a:rPr>
              <a:t> </a:t>
            </a:r>
            <a:r>
              <a:rPr lang="en-IN" sz="2000" dirty="0" smtClean="0">
                <a:solidFill>
                  <a:schemeClr val="tx1"/>
                </a:solidFill>
                <a:latin typeface="Arial" panose="020B0604020202020204" pitchFamily="34" charset="0"/>
                <a:cs typeface="Arial" panose="020B0604020202020204" pitchFamily="34" charset="0"/>
              </a:rPr>
              <a:t>          ex : echo hello | </a:t>
            </a:r>
            <a:r>
              <a:rPr lang="en-IN" sz="2000" dirty="0" err="1" smtClean="0">
                <a:solidFill>
                  <a:schemeClr val="tx1"/>
                </a:solidFill>
                <a:latin typeface="Arial" panose="020B0604020202020204" pitchFamily="34" charset="0"/>
                <a:cs typeface="Arial" panose="020B0604020202020204" pitchFamily="34" charset="0"/>
              </a:rPr>
              <a:t>sed</a:t>
            </a:r>
            <a:r>
              <a:rPr lang="en-IN" sz="2000" dirty="0" smtClean="0">
                <a:solidFill>
                  <a:schemeClr val="tx1"/>
                </a:solidFill>
                <a:latin typeface="Arial" panose="020B0604020202020204" pitchFamily="34" charset="0"/>
                <a:cs typeface="Arial" panose="020B0604020202020204" pitchFamily="34" charset="0"/>
              </a:rPr>
              <a:t> ‘s/hello/done/’</a:t>
            </a:r>
          </a:p>
          <a:p>
            <a:pPr marL="0" indent="0">
              <a:buNone/>
            </a:pPr>
            <a:r>
              <a:rPr lang="en-IN" sz="2000" dirty="0">
                <a:solidFill>
                  <a:schemeClr val="tx1"/>
                </a:solidFill>
                <a:latin typeface="Arial" panose="020B0604020202020204" pitchFamily="34" charset="0"/>
                <a:cs typeface="Arial" panose="020B0604020202020204" pitchFamily="34" charset="0"/>
              </a:rPr>
              <a:t> </a:t>
            </a:r>
            <a:endParaRPr lang="en-IN"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79171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2509" y="969818"/>
            <a:ext cx="11092413" cy="4991243"/>
          </a:xfrm>
        </p:spPr>
        <p:txBody>
          <a:bodyPr/>
          <a:lstStyle/>
          <a:p>
            <a:pPr marL="285750" indent="-28575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tr</a:t>
            </a:r>
            <a:r>
              <a:rPr lang="en-US" sz="2400" b="1"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The command '</a:t>
            </a:r>
            <a:r>
              <a:rPr lang="en-US" sz="2000" dirty="0" err="1">
                <a:latin typeface="Arial" panose="020B0604020202020204" pitchFamily="34" charset="0"/>
                <a:cs typeface="Arial" panose="020B0604020202020204" pitchFamily="34" charset="0"/>
              </a:rPr>
              <a:t>tr</a:t>
            </a:r>
            <a:r>
              <a:rPr lang="en-US" sz="2000" dirty="0">
                <a:latin typeface="Arial" panose="020B0604020202020204" pitchFamily="34" charset="0"/>
                <a:cs typeface="Arial" panose="020B0604020202020204" pitchFamily="34" charset="0"/>
              </a:rPr>
              <a:t>' stands for </a:t>
            </a:r>
            <a:r>
              <a:rPr lang="en-US" sz="2000" b="1" dirty="0">
                <a:latin typeface="Arial" panose="020B0604020202020204" pitchFamily="34" charset="0"/>
                <a:cs typeface="Arial" panose="020B0604020202020204" pitchFamily="34" charset="0"/>
              </a:rPr>
              <a:t>'translate'</a:t>
            </a:r>
            <a:r>
              <a:rPr lang="en-US" sz="2000" dirty="0">
                <a:latin typeface="Arial" panose="020B0604020202020204" pitchFamily="34" charset="0"/>
                <a:cs typeface="Arial" panose="020B0604020202020204" pitchFamily="34" charset="0"/>
              </a:rPr>
              <a:t>. It is used to translate, like from lowercase to uppercase and vice versa or new lines into spaces</a:t>
            </a:r>
            <a:r>
              <a:rPr lang="en-US" sz="2000" dirty="0" smtClean="0">
                <a:latin typeface="Arial" panose="020B0604020202020204" pitchFamily="34" charset="0"/>
                <a:cs typeface="Arial" panose="020B0604020202020204" pitchFamily="34" charset="0"/>
              </a:rPr>
              <a:t>.</a:t>
            </a:r>
          </a:p>
          <a:p>
            <a:pPr marL="0" indent="0"/>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   Ex : </a:t>
            </a:r>
            <a:r>
              <a:rPr lang="it-IT" sz="2000" dirty="0">
                <a:latin typeface="Arial" panose="020B0604020202020204" pitchFamily="34" charset="0"/>
                <a:cs typeface="Arial" panose="020B0604020202020204" pitchFamily="34" charset="0"/>
              </a:rPr>
              <a:t>cat a | tr hi </a:t>
            </a:r>
            <a:r>
              <a:rPr lang="it-IT" sz="2000" dirty="0" smtClean="0">
                <a:latin typeface="Arial" panose="020B0604020202020204" pitchFamily="34" charset="0"/>
                <a:cs typeface="Arial" panose="020B0604020202020204" pitchFamily="34" charset="0"/>
              </a:rPr>
              <a:t>HI</a:t>
            </a:r>
          </a:p>
          <a:p>
            <a:pPr marL="0" indent="0"/>
            <a:endParaRPr lang="en-US" sz="2000" b="1" dirty="0" smtClean="0">
              <a:latin typeface="Arial" panose="020B0604020202020204" pitchFamily="34" charset="0"/>
              <a:cs typeface="Arial" panose="020B0604020202020204" pitchFamily="34" charset="0"/>
            </a:endParaRPr>
          </a:p>
          <a:p>
            <a:pPr marL="0" indent="0"/>
            <a:endParaRPr lang="en-US" sz="2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Ls </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lrt</a:t>
            </a:r>
            <a:r>
              <a:rPr lang="en-US" sz="2400" b="1" dirty="0" smtClean="0">
                <a:latin typeface="Arial" panose="020B0604020202020204" pitchFamily="34" charset="0"/>
                <a:cs typeface="Arial" panose="020B0604020202020204" pitchFamily="34" charset="0"/>
              </a:rPr>
              <a:t> : </a:t>
            </a:r>
          </a:p>
          <a:p>
            <a:pPr marL="0" indent="0"/>
            <a:endParaRPr lang="en-IN" sz="24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90664" y="3777673"/>
            <a:ext cx="9709481" cy="2529153"/>
          </a:xfrm>
          <a:prstGeom prst="rect">
            <a:avLst/>
          </a:prstGeom>
        </p:spPr>
      </p:pic>
      <p:pic>
        <p:nvPicPr>
          <p:cNvPr id="2" name="Picture 1"/>
          <p:cNvPicPr>
            <a:picLocks noChangeAspect="1"/>
          </p:cNvPicPr>
          <p:nvPr/>
        </p:nvPicPr>
        <p:blipFill>
          <a:blip r:embed="rId3"/>
          <a:stretch>
            <a:fillRect/>
          </a:stretch>
        </p:blipFill>
        <p:spPr>
          <a:xfrm>
            <a:off x="893146" y="2224772"/>
            <a:ext cx="8207451" cy="838273"/>
          </a:xfrm>
          <a:prstGeom prst="rect">
            <a:avLst/>
          </a:prstGeom>
        </p:spPr>
      </p:pic>
    </p:spTree>
    <p:extLst>
      <p:ext uri="{BB962C8B-B14F-4D97-AF65-F5344CB8AC3E}">
        <p14:creationId xmlns:p14="http://schemas.microsoft.com/office/powerpoint/2010/main" val="41780062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598" y="248664"/>
            <a:ext cx="10863385" cy="1019175"/>
          </a:xfrm>
        </p:spPr>
        <p:txBody>
          <a:bodyPr/>
          <a:lstStyle/>
          <a:p>
            <a:r>
              <a:rPr lang="en-IN" sz="4000" dirty="0" err="1" smtClean="0">
                <a:latin typeface="Arial" panose="020B0604020202020204" pitchFamily="34" charset="0"/>
                <a:cs typeface="Arial" panose="020B0604020202020204" pitchFamily="34" charset="0"/>
              </a:rPr>
              <a:t>Awk</a:t>
            </a:r>
            <a:r>
              <a:rPr lang="en-IN" sz="4000" dirty="0" smtClean="0">
                <a:latin typeface="Arial" panose="020B0604020202020204" pitchFamily="34" charset="0"/>
                <a:cs typeface="Arial" panose="020B0604020202020204" pitchFamily="34" charset="0"/>
              </a:rPr>
              <a:t> command </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89599" y="1267839"/>
            <a:ext cx="10935324" cy="4693223"/>
          </a:xfrm>
        </p:spPr>
        <p:txBody>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a:t>
            </a:r>
            <a:r>
              <a:rPr lang="en-US" sz="2000" b="1" dirty="0" err="1">
                <a:latin typeface="Arial" panose="020B0604020202020204" pitchFamily="34" charset="0"/>
                <a:cs typeface="Arial" panose="020B0604020202020204" pitchFamily="34" charset="0"/>
              </a:rPr>
              <a:t>awk</a:t>
            </a:r>
            <a:r>
              <a:rPr lang="en-US" sz="2000" b="1" dirty="0">
                <a:latin typeface="Arial" panose="020B0604020202020204" pitchFamily="34" charset="0"/>
                <a:cs typeface="Arial" panose="020B0604020202020204" pitchFamily="34" charset="0"/>
              </a:rPr>
              <a:t> command</a:t>
            </a:r>
            <a:r>
              <a:rPr lang="en-US" sz="2000" dirty="0">
                <a:latin typeface="Arial" panose="020B0604020202020204" pitchFamily="34" charset="0"/>
                <a:cs typeface="Arial" panose="020B0604020202020204" pitchFamily="34" charset="0"/>
              </a:rPr>
              <a:t> is used for </a:t>
            </a:r>
            <a:r>
              <a:rPr lang="en-US" sz="2000" b="1" dirty="0">
                <a:latin typeface="Arial" panose="020B0604020202020204" pitchFamily="34" charset="0"/>
                <a:cs typeface="Arial" panose="020B0604020202020204" pitchFamily="34" charset="0"/>
              </a:rPr>
              <a:t>text processing</a:t>
            </a:r>
            <a:r>
              <a:rPr lang="en-US" sz="2000" dirty="0">
                <a:latin typeface="Arial" panose="020B0604020202020204" pitchFamily="34" charset="0"/>
                <a:cs typeface="Arial" panose="020B0604020202020204" pitchFamily="34" charset="0"/>
              </a:rPr>
              <a:t> in Linux. Although, the </a:t>
            </a:r>
            <a:r>
              <a:rPr lang="en-US" sz="2000" dirty="0" err="1">
                <a:latin typeface="Arial" panose="020B0604020202020204" pitchFamily="34" charset="0"/>
                <a:cs typeface="Arial" panose="020B0604020202020204" pitchFamily="34" charset="0"/>
              </a:rPr>
              <a:t>sed</a:t>
            </a:r>
            <a:r>
              <a:rPr lang="en-US" sz="2000" dirty="0">
                <a:latin typeface="Arial" panose="020B0604020202020204" pitchFamily="34" charset="0"/>
                <a:cs typeface="Arial" panose="020B0604020202020204" pitchFamily="34" charset="0"/>
              </a:rPr>
              <a:t> command is also used for text processing, but it has some </a:t>
            </a:r>
            <a:r>
              <a:rPr lang="en-US" sz="2000" dirty="0" smtClean="0">
                <a:latin typeface="Arial" panose="020B0604020202020204" pitchFamily="34" charset="0"/>
                <a:cs typeface="Arial" panose="020B0604020202020204" pitchFamily="34" charset="0"/>
              </a:rPr>
              <a:t>limitations.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Awk</a:t>
            </a:r>
            <a:r>
              <a:rPr lang="en-US" sz="2000" dirty="0">
                <a:latin typeface="Arial" panose="020B0604020202020204" pitchFamily="34" charset="0"/>
                <a:cs typeface="Arial" panose="020B0604020202020204" pitchFamily="34" charset="0"/>
              </a:rPr>
              <a:t> is a powerful scripting language used for text scripting. It searches and replaces the texts and sorts, validates, and indexes the database</a:t>
            </a:r>
            <a:r>
              <a:rPr lang="en-US" sz="20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acts as a </a:t>
            </a:r>
            <a:r>
              <a:rPr lang="en-US" sz="2000" b="1" dirty="0">
                <a:latin typeface="Arial" panose="020B0604020202020204" pitchFamily="34" charset="0"/>
                <a:cs typeface="Arial" panose="020B0604020202020204" pitchFamily="34" charset="0"/>
              </a:rPr>
              <a:t>filter in Linux</a:t>
            </a:r>
            <a:r>
              <a:rPr lang="en-US" sz="2000" dirty="0">
                <a:latin typeface="Arial" panose="020B0604020202020204" pitchFamily="34" charset="0"/>
                <a:cs typeface="Arial" panose="020B0604020202020204" pitchFamily="34" charset="0"/>
              </a:rPr>
              <a:t>. It is also referred as </a:t>
            </a:r>
            <a:r>
              <a:rPr lang="en-US" sz="2000" b="1" dirty="0">
                <a:latin typeface="Arial" panose="020B0604020202020204" pitchFamily="34" charset="0"/>
                <a:cs typeface="Arial" panose="020B0604020202020204" pitchFamily="34" charset="0"/>
              </a:rPr>
              <a:t>gawk (GNU </a:t>
            </a:r>
            <a:r>
              <a:rPr lang="en-US" sz="2000" b="1" dirty="0" err="1">
                <a:latin typeface="Arial" panose="020B0604020202020204" pitchFamily="34" charset="0"/>
                <a:cs typeface="Arial" panose="020B0604020202020204" pitchFamily="34" charset="0"/>
              </a:rPr>
              <a:t>awk</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In </a:t>
            </a:r>
            <a:r>
              <a:rPr lang="en-US" sz="2000" dirty="0" smtClean="0">
                <a:latin typeface="Arial" panose="020B0604020202020204" pitchFamily="34" charset="0"/>
                <a:cs typeface="Arial" panose="020B0604020202020204" pitchFamily="34" charset="0"/>
              </a:rPr>
              <a:t>Linux.</a:t>
            </a:r>
          </a:p>
          <a:p>
            <a:pPr marL="0" indent="0"/>
            <a:r>
              <a:rPr lang="en-IN" sz="2400" b="1" dirty="0">
                <a:latin typeface="Arial" panose="020B0604020202020204" pitchFamily="34" charset="0"/>
                <a:cs typeface="Arial" panose="020B0604020202020204" pitchFamily="34" charset="0"/>
              </a:rPr>
              <a:t>Features of AWK command</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scans a file line by line.</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splits a file into multiple fields.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compares the input text or a segment of a text file.</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performs various actions on a file like searching a specified text and more.</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formats the output lines.</a:t>
            </a: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22266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0436" y="2228504"/>
            <a:ext cx="9289585" cy="2659610"/>
          </a:xfrm>
          <a:prstGeom prst="rect">
            <a:avLst/>
          </a:prstGeom>
        </p:spPr>
      </p:pic>
      <p:sp>
        <p:nvSpPr>
          <p:cNvPr id="5" name="TextBox 4"/>
          <p:cNvSpPr txBox="1"/>
          <p:nvPr/>
        </p:nvSpPr>
        <p:spPr>
          <a:xfrm>
            <a:off x="720436" y="1423824"/>
            <a:ext cx="6216072" cy="461665"/>
          </a:xfrm>
          <a:prstGeom prst="rect">
            <a:avLst/>
          </a:prstGeom>
          <a:noFill/>
        </p:spPr>
        <p:txBody>
          <a:bodyPr wrap="square" rtlCol="0">
            <a:spAutoFit/>
          </a:bodyPr>
          <a:lstStyle/>
          <a:p>
            <a:pPr marL="342900" indent="-342900">
              <a:buFont typeface="Arial" panose="020B0604020202020204" pitchFamily="34" charset="0"/>
              <a:buChar char="•"/>
            </a:pPr>
            <a:r>
              <a:rPr lang="en-IN" sz="2400" b="1" dirty="0" err="1">
                <a:latin typeface="Arial" panose="020B0604020202020204" pitchFamily="34" charset="0"/>
                <a:cs typeface="Arial" panose="020B0604020202020204" pitchFamily="34" charset="0"/>
              </a:rPr>
              <a:t>a</a:t>
            </a:r>
            <a:r>
              <a:rPr lang="en-IN" sz="2400" b="1" dirty="0" err="1" smtClean="0">
                <a:latin typeface="Arial" panose="020B0604020202020204" pitchFamily="34" charset="0"/>
                <a:cs typeface="Arial" panose="020B0604020202020204" pitchFamily="34" charset="0"/>
              </a:rPr>
              <a:t>wk</a:t>
            </a:r>
            <a:r>
              <a:rPr lang="en-IN" sz="2400" b="1" dirty="0" smtClean="0">
                <a:latin typeface="Arial" panose="020B0604020202020204" pitchFamily="34" charset="0"/>
                <a:cs typeface="Arial" panose="020B0604020202020204" pitchFamily="34" charset="0"/>
              </a:rPr>
              <a:t> ‘/option/ {print}’ file-name </a:t>
            </a:r>
            <a:endParaRPr lang="en-I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762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618" y="1165080"/>
            <a:ext cx="10861431" cy="4038600"/>
          </a:xfrm>
        </p:spPr>
        <p:txBody>
          <a:bodyPr/>
          <a:lstStyle/>
          <a:p>
            <a:pPr marL="342900" indent="-342900">
              <a:buFont typeface="Arial" panose="020B0604020202020204" pitchFamily="34" charset="0"/>
              <a:buChar char="•"/>
            </a:pPr>
            <a:r>
              <a:rPr lang="en-IN" sz="2400" dirty="0" err="1">
                <a:latin typeface="Arial" panose="020B0604020202020204" pitchFamily="34" charset="0"/>
                <a:cs typeface="Arial" panose="020B0604020202020204" pitchFamily="34" charset="0"/>
              </a:rPr>
              <a:t>awk</a:t>
            </a:r>
            <a:r>
              <a:rPr lang="en-IN" sz="2400" dirty="0">
                <a:latin typeface="Arial" panose="020B0604020202020204" pitchFamily="34" charset="0"/>
                <a:cs typeface="Arial" panose="020B0604020202020204" pitchFamily="34" charset="0"/>
              </a:rPr>
              <a:t> ‘{print}’ file.name ---</a:t>
            </a:r>
            <a:r>
              <a:rPr lang="en-IN" sz="2400" dirty="0">
                <a:latin typeface="Arial" panose="020B0604020202020204" pitchFamily="34" charset="0"/>
                <a:cs typeface="Arial" panose="020B0604020202020204" pitchFamily="34" charset="0"/>
                <a:sym typeface="Wingdings" panose="05000000000000000000" pitchFamily="2" charset="2"/>
              </a:rPr>
              <a:t> To print the content.</a:t>
            </a:r>
          </a:p>
          <a:p>
            <a:pPr marL="342900" indent="-342900">
              <a:buFont typeface="Arial" panose="020B0604020202020204" pitchFamily="34" charset="0"/>
              <a:buChar char="•"/>
            </a:pPr>
            <a:endParaRPr lang="en-IN" sz="2400" dirty="0">
              <a:latin typeface="Arial" panose="020B0604020202020204" pitchFamily="34" charset="0"/>
              <a:cs typeface="Arial" panose="020B0604020202020204" pitchFamily="34" charset="0"/>
              <a:sym typeface="Wingdings" panose="05000000000000000000" pitchFamily="2" charset="2"/>
            </a:endParaRPr>
          </a:p>
          <a:p>
            <a:pPr marL="342900" indent="-342900">
              <a:buFont typeface="Arial" panose="020B0604020202020204" pitchFamily="34" charset="0"/>
              <a:buChar char="•"/>
            </a:pPr>
            <a:r>
              <a:rPr lang="en-IN" sz="2400" dirty="0" err="1">
                <a:latin typeface="Arial" panose="020B0604020202020204" pitchFamily="34" charset="0"/>
                <a:cs typeface="Arial" panose="020B0604020202020204" pitchFamily="34" charset="0"/>
                <a:sym typeface="Wingdings" panose="05000000000000000000" pitchFamily="2" charset="2"/>
              </a:rPr>
              <a:t>awk</a:t>
            </a:r>
            <a:r>
              <a:rPr lang="en-IN" sz="2400" dirty="0">
                <a:latin typeface="Arial" panose="020B0604020202020204" pitchFamily="34" charset="0"/>
                <a:cs typeface="Arial" panose="020B0604020202020204" pitchFamily="34" charset="0"/>
                <a:sym typeface="Wingdings" panose="05000000000000000000" pitchFamily="2" charset="2"/>
              </a:rPr>
              <a:t> ‘{print $1,$2}’ file-name -- To print the specified column .</a:t>
            </a:r>
          </a:p>
          <a:p>
            <a:pPr marL="342900" indent="-342900">
              <a:buFont typeface="Arial" panose="020B0604020202020204" pitchFamily="34" charset="0"/>
              <a:buChar char="•"/>
            </a:pPr>
            <a:endParaRPr lang="en-IN" sz="2400" dirty="0">
              <a:latin typeface="Arial" panose="020B0604020202020204" pitchFamily="34" charset="0"/>
              <a:cs typeface="Arial" panose="020B0604020202020204" pitchFamily="34" charset="0"/>
              <a:sym typeface="Wingdings" panose="05000000000000000000" pitchFamily="2" charset="2"/>
            </a:endParaRPr>
          </a:p>
          <a:p>
            <a:pPr marL="342900" indent="-342900">
              <a:buFont typeface="Arial" panose="020B0604020202020204" pitchFamily="34" charset="0"/>
              <a:buChar char="•"/>
            </a:pPr>
            <a:r>
              <a:rPr lang="en-IN" sz="2400" dirty="0" err="1">
                <a:latin typeface="Arial" panose="020B0604020202020204" pitchFamily="34" charset="0"/>
                <a:cs typeface="Arial" panose="020B0604020202020204" pitchFamily="34" charset="0"/>
                <a:sym typeface="Wingdings" panose="05000000000000000000" pitchFamily="2" charset="2"/>
              </a:rPr>
              <a:t>awk</a:t>
            </a:r>
            <a:r>
              <a:rPr lang="en-IN" sz="2400" dirty="0">
                <a:latin typeface="Arial" panose="020B0604020202020204" pitchFamily="34" charset="0"/>
                <a:cs typeface="Arial" panose="020B0604020202020204" pitchFamily="34" charset="0"/>
                <a:sym typeface="Wingdings" panose="05000000000000000000" pitchFamily="2" charset="2"/>
              </a:rPr>
              <a:t> ‘{print NR,$0}’ file-name -- To print the serial number along with content.</a:t>
            </a:r>
          </a:p>
          <a:p>
            <a:pPr marL="342900" indent="-342900">
              <a:buFont typeface="Arial" panose="020B0604020202020204" pitchFamily="34" charset="0"/>
              <a:buChar char="•"/>
            </a:pPr>
            <a:endParaRPr lang="en-IN" sz="2400" dirty="0">
              <a:latin typeface="Arial" panose="020B0604020202020204" pitchFamily="34" charset="0"/>
              <a:cs typeface="Arial" panose="020B0604020202020204" pitchFamily="34" charset="0"/>
              <a:sym typeface="Wingdings" panose="05000000000000000000" pitchFamily="2" charset="2"/>
            </a:endParaRPr>
          </a:p>
          <a:p>
            <a:pPr marL="342900" indent="-342900">
              <a:buFont typeface="Arial" panose="020B0604020202020204" pitchFamily="34" charset="0"/>
              <a:buChar char="•"/>
            </a:pPr>
            <a:r>
              <a:rPr lang="en-IN" sz="2400" dirty="0" err="1">
                <a:latin typeface="Arial" panose="020B0604020202020204" pitchFamily="34" charset="0"/>
                <a:cs typeface="Arial" panose="020B0604020202020204" pitchFamily="34" charset="0"/>
                <a:sym typeface="Wingdings" panose="05000000000000000000" pitchFamily="2" charset="2"/>
              </a:rPr>
              <a:t>awk</a:t>
            </a:r>
            <a:r>
              <a:rPr lang="en-IN" sz="2400" dirty="0">
                <a:latin typeface="Arial" panose="020B0604020202020204" pitchFamily="34" charset="0"/>
                <a:cs typeface="Arial" panose="020B0604020202020204" pitchFamily="34" charset="0"/>
                <a:sym typeface="Wingdings" panose="05000000000000000000" pitchFamily="2" charset="2"/>
              </a:rPr>
              <a:t> ‘{print $NF}’ file-name - To print the last field of file.</a:t>
            </a:r>
          </a:p>
          <a:p>
            <a:pPr marL="342900" indent="-342900">
              <a:buFont typeface="Arial" panose="020B0604020202020204" pitchFamily="34" charset="0"/>
              <a:buChar char="•"/>
            </a:pPr>
            <a:endParaRPr lang="en-IN" sz="2400" dirty="0">
              <a:latin typeface="Arial" panose="020B0604020202020204" pitchFamily="34" charset="0"/>
              <a:cs typeface="Arial" panose="020B0604020202020204" pitchFamily="34" charset="0"/>
              <a:sym typeface="Wingdings" panose="05000000000000000000" pitchFamily="2" charset="2"/>
            </a:endParaRPr>
          </a:p>
          <a:p>
            <a:pPr marL="0" indent="0"/>
            <a:r>
              <a:rPr lang="en-IN" sz="2400" dirty="0">
                <a:latin typeface="Arial" panose="020B0604020202020204" pitchFamily="34" charset="0"/>
                <a:cs typeface="Arial" panose="020B0604020202020204" pitchFamily="34" charset="0"/>
                <a:sym typeface="Wingdings" panose="05000000000000000000" pitchFamily="2" charset="2"/>
              </a:rPr>
              <a:t>   </a:t>
            </a:r>
            <a:r>
              <a:rPr lang="en-IN" sz="24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21140609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489" y="280843"/>
            <a:ext cx="10863385" cy="1019175"/>
          </a:xfrm>
        </p:spPr>
        <p:txBody>
          <a:bodyPr/>
          <a:lstStyle/>
          <a:p>
            <a:r>
              <a:rPr lang="en-IN" sz="4000" dirty="0" smtClean="0">
                <a:latin typeface="Arial" panose="020B0604020202020204" pitchFamily="34" charset="0"/>
                <a:cs typeface="Arial" panose="020B0604020202020204" pitchFamily="34" charset="0"/>
              </a:rPr>
              <a:t>File compression </a:t>
            </a:r>
            <a:endParaRPr lang="en-IN" sz="4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74489062"/>
              </p:ext>
            </p:extLst>
          </p:nvPr>
        </p:nvGraphicFramePr>
        <p:xfrm>
          <a:off x="954088" y="1106054"/>
          <a:ext cx="9071408" cy="4932216"/>
        </p:xfrm>
        <a:graphic>
          <a:graphicData uri="http://schemas.openxmlformats.org/drawingml/2006/table">
            <a:tbl>
              <a:tblPr firstRow="1" bandRow="1"/>
              <a:tblGrid>
                <a:gridCol w="1166002">
                  <a:extLst>
                    <a:ext uri="{9D8B030D-6E8A-4147-A177-3AD203B41FA5}">
                      <a16:colId xmlns:a16="http://schemas.microsoft.com/office/drawing/2014/main" val="1537812492"/>
                    </a:ext>
                  </a:extLst>
                </a:gridCol>
                <a:gridCol w="7905406">
                  <a:extLst>
                    <a:ext uri="{9D8B030D-6E8A-4147-A177-3AD203B41FA5}">
                      <a16:colId xmlns:a16="http://schemas.microsoft.com/office/drawing/2014/main" val="3383112428"/>
                    </a:ext>
                  </a:extLst>
                </a:gridCol>
              </a:tblGrid>
              <a:tr h="61652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Tar usage and options</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extLst>
                  <a:ext uri="{0D108BD9-81ED-4DB2-BD59-A6C34878D82A}">
                    <a16:rowId xmlns:a16="http://schemas.microsoft.com/office/drawing/2014/main" val="1757108622"/>
                  </a:ext>
                </a:extLst>
              </a:tr>
              <a:tr h="616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c</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To</a:t>
                      </a:r>
                      <a:r>
                        <a:rPr lang="en-IN" sz="2000" baseline="0" dirty="0" smtClean="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Create</a:t>
                      </a:r>
                      <a:r>
                        <a:rPr lang="en-IN" sz="2000" baseline="0" dirty="0" smtClean="0">
                          <a:latin typeface="Arial" panose="020B0604020202020204" pitchFamily="34" charset="0"/>
                          <a:cs typeface="Arial" panose="020B0604020202020204" pitchFamily="34" charset="0"/>
                        </a:rPr>
                        <a:t> a archive file </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4147048368"/>
                  </a:ext>
                </a:extLst>
              </a:tr>
              <a:tr h="616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x</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To extract an archived file</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extLst>
                  <a:ext uri="{0D108BD9-81ED-4DB2-BD59-A6C34878D82A}">
                    <a16:rowId xmlns:a16="http://schemas.microsoft.com/office/drawing/2014/main" val="2335844783"/>
                  </a:ext>
                </a:extLst>
              </a:tr>
              <a:tr h="616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v</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To show the progress of archived file</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3974936715"/>
                  </a:ext>
                </a:extLst>
              </a:tr>
              <a:tr h="616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T</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To view the content present in archived file</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extLst>
                  <a:ext uri="{0D108BD9-81ED-4DB2-BD59-A6C34878D82A}">
                    <a16:rowId xmlns:a16="http://schemas.microsoft.com/office/drawing/2014/main" val="3558639766"/>
                  </a:ext>
                </a:extLst>
              </a:tr>
              <a:tr h="616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J</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To filter archived file through bzip2</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2837306297"/>
                  </a:ext>
                </a:extLst>
              </a:tr>
              <a:tr h="616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Z</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To filter archived file</a:t>
                      </a:r>
                      <a:r>
                        <a:rPr lang="en-IN" sz="2000" baseline="0" dirty="0" smtClean="0">
                          <a:latin typeface="Arial" panose="020B0604020202020204" pitchFamily="34" charset="0"/>
                          <a:cs typeface="Arial" panose="020B0604020202020204" pitchFamily="34" charset="0"/>
                        </a:rPr>
                        <a:t> through </a:t>
                      </a:r>
                      <a:r>
                        <a:rPr lang="en-IN" sz="2000" baseline="0" dirty="0" err="1" smtClean="0">
                          <a:latin typeface="Arial" panose="020B0604020202020204" pitchFamily="34" charset="0"/>
                          <a:cs typeface="Arial" panose="020B0604020202020204" pitchFamily="34" charset="0"/>
                        </a:rPr>
                        <a:t>gzip</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extLst>
                  <a:ext uri="{0D108BD9-81ED-4DB2-BD59-A6C34878D82A}">
                    <a16:rowId xmlns:a16="http://schemas.microsoft.com/office/drawing/2014/main" val="930239842"/>
                  </a:ext>
                </a:extLst>
              </a:tr>
              <a:tr h="616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R</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IN" sz="2000" dirty="0" smtClean="0">
                          <a:latin typeface="Arial" panose="020B0604020202020204" pitchFamily="34" charset="0"/>
                          <a:cs typeface="Arial" panose="020B0604020202020204" pitchFamily="34" charset="0"/>
                        </a:rPr>
                        <a:t>To append or update files to existing archived</a:t>
                      </a:r>
                      <a:r>
                        <a:rPr lang="en-IN" sz="2000" baseline="0" dirty="0" smtClean="0">
                          <a:latin typeface="Arial" panose="020B0604020202020204" pitchFamily="34" charset="0"/>
                          <a:cs typeface="Arial" panose="020B0604020202020204" pitchFamily="34" charset="0"/>
                        </a:rPr>
                        <a:t> file</a:t>
                      </a:r>
                      <a:endParaRPr lang="en-IN" sz="20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4253053324"/>
                  </a:ext>
                </a:extLst>
              </a:tr>
            </a:tbl>
          </a:graphicData>
        </a:graphic>
      </p:graphicFrame>
    </p:spTree>
    <p:extLst>
      <p:ext uri="{BB962C8B-B14F-4D97-AF65-F5344CB8AC3E}">
        <p14:creationId xmlns:p14="http://schemas.microsoft.com/office/powerpoint/2010/main" val="86744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537" y="294845"/>
            <a:ext cx="10863385" cy="1019175"/>
          </a:xfrm>
        </p:spPr>
        <p:txBody>
          <a:bodyPr/>
          <a:lstStyle/>
          <a:p>
            <a:r>
              <a:rPr lang="en-IN" sz="4000" dirty="0" smtClean="0">
                <a:latin typeface="Arial" panose="020B0604020202020204" pitchFamily="34" charset="0"/>
                <a:cs typeface="Arial" panose="020B0604020202020204" pitchFamily="34" charset="0"/>
              </a:rPr>
              <a:t>tar (</a:t>
            </a:r>
            <a:r>
              <a:rPr lang="en-IN" sz="4000" dirty="0">
                <a:latin typeface="Arial" panose="020B0604020202020204" pitchFamily="34" charset="0"/>
                <a:cs typeface="Arial" panose="020B0604020202020204" pitchFamily="34" charset="0"/>
              </a:rPr>
              <a:t>tape archive</a:t>
            </a:r>
            <a:r>
              <a:rPr lang="en-IN" sz="4000" dirty="0" smtClean="0">
                <a:latin typeface="Arial" panose="020B0604020202020204" pitchFamily="34" charset="0"/>
                <a:cs typeface="Arial" panose="020B0604020202020204" pitchFamily="34" charset="0"/>
              </a:rPr>
              <a:t>) </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1537" y="1191491"/>
            <a:ext cx="10863385" cy="4769571"/>
          </a:xfrm>
        </p:spPr>
        <p:txBody>
          <a:bodyPr/>
          <a:lstStyle/>
          <a:p>
            <a:r>
              <a:rPr lang="en-US" dirty="0"/>
              <a:t>The tar command is not specifically a compression command. It’s generally used to pull a number of files into a single file for easy transport to another system or to back the files up as a related group.</a:t>
            </a:r>
            <a:endParaRPr lang="en-IN" dirty="0"/>
          </a:p>
        </p:txBody>
      </p:sp>
      <p:pic>
        <p:nvPicPr>
          <p:cNvPr id="4" name="Picture 3"/>
          <p:cNvPicPr>
            <a:picLocks noChangeAspect="1"/>
          </p:cNvPicPr>
          <p:nvPr/>
        </p:nvPicPr>
        <p:blipFill>
          <a:blip r:embed="rId2"/>
          <a:stretch>
            <a:fillRect/>
          </a:stretch>
        </p:blipFill>
        <p:spPr>
          <a:xfrm>
            <a:off x="561537" y="1923247"/>
            <a:ext cx="8499336" cy="2233117"/>
          </a:xfrm>
          <a:prstGeom prst="rect">
            <a:avLst/>
          </a:prstGeom>
        </p:spPr>
      </p:pic>
      <p:pic>
        <p:nvPicPr>
          <p:cNvPr id="5" name="Picture 4"/>
          <p:cNvPicPr>
            <a:picLocks noChangeAspect="1"/>
          </p:cNvPicPr>
          <p:nvPr/>
        </p:nvPicPr>
        <p:blipFill>
          <a:blip r:embed="rId3"/>
          <a:stretch>
            <a:fillRect/>
          </a:stretch>
        </p:blipFill>
        <p:spPr>
          <a:xfrm>
            <a:off x="561537" y="4466791"/>
            <a:ext cx="8499336" cy="1407537"/>
          </a:xfrm>
          <a:prstGeom prst="rect">
            <a:avLst/>
          </a:prstGeom>
        </p:spPr>
      </p:pic>
      <p:sp>
        <p:nvSpPr>
          <p:cNvPr id="6" name="Right Arrow 5"/>
          <p:cNvSpPr/>
          <p:nvPr/>
        </p:nvSpPr>
        <p:spPr bwMode="auto">
          <a:xfrm>
            <a:off x="9180945" y="2752436"/>
            <a:ext cx="655782" cy="341746"/>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7" name="TextBox 6"/>
          <p:cNvSpPr txBox="1"/>
          <p:nvPr/>
        </p:nvSpPr>
        <p:spPr>
          <a:xfrm>
            <a:off x="9956799" y="2575712"/>
            <a:ext cx="1699491" cy="707886"/>
          </a:xfrm>
          <a:prstGeom prst="rect">
            <a:avLst/>
          </a:prstGeom>
          <a:noFill/>
        </p:spPr>
        <p:txBody>
          <a:bodyPr wrap="square" rtlCol="0">
            <a:spAutoFit/>
          </a:bodyPr>
          <a:lstStyle/>
          <a:p>
            <a:r>
              <a:rPr lang="en-IN" sz="2000" dirty="0" smtClean="0">
                <a:latin typeface="Arial" panose="020B0604020202020204" pitchFamily="34" charset="0"/>
                <a:cs typeface="Arial" panose="020B0604020202020204" pitchFamily="34" charset="0"/>
              </a:rPr>
              <a:t>To tar the file.</a:t>
            </a:r>
            <a:endParaRPr lang="en-IN" sz="2000" dirty="0">
              <a:latin typeface="Arial" panose="020B0604020202020204" pitchFamily="34" charset="0"/>
              <a:cs typeface="Arial" panose="020B0604020202020204" pitchFamily="34" charset="0"/>
            </a:endParaRPr>
          </a:p>
        </p:txBody>
      </p:sp>
      <p:sp>
        <p:nvSpPr>
          <p:cNvPr id="8" name="Right Arrow 7"/>
          <p:cNvSpPr/>
          <p:nvPr/>
        </p:nvSpPr>
        <p:spPr bwMode="auto">
          <a:xfrm>
            <a:off x="9180945" y="4729018"/>
            <a:ext cx="655782" cy="441541"/>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9" name="TextBox 8"/>
          <p:cNvSpPr txBox="1"/>
          <p:nvPr/>
        </p:nvSpPr>
        <p:spPr>
          <a:xfrm>
            <a:off x="9956799" y="4599709"/>
            <a:ext cx="1828801" cy="707886"/>
          </a:xfrm>
          <a:prstGeom prst="rect">
            <a:avLst/>
          </a:prstGeom>
          <a:noFill/>
        </p:spPr>
        <p:txBody>
          <a:bodyPr wrap="square" rtlCol="0">
            <a:spAutoFit/>
          </a:bodyPr>
          <a:lstStyle/>
          <a:p>
            <a:r>
              <a:rPr lang="en-IN" sz="2000" dirty="0" smtClean="0">
                <a:latin typeface="Arial" panose="020B0604020202020204" pitchFamily="34" charset="0"/>
                <a:cs typeface="Arial" panose="020B0604020202020204" pitchFamily="34" charset="0"/>
              </a:rPr>
              <a:t>To </a:t>
            </a:r>
            <a:r>
              <a:rPr lang="en-IN" sz="2000" dirty="0" err="1" smtClean="0">
                <a:latin typeface="Arial" panose="020B0604020202020204" pitchFamily="34" charset="0"/>
                <a:cs typeface="Arial" panose="020B0604020202020204" pitchFamily="34" charset="0"/>
              </a:rPr>
              <a:t>untar</a:t>
            </a:r>
            <a:r>
              <a:rPr lang="en-IN" sz="2000" dirty="0" smtClean="0">
                <a:latin typeface="Arial" panose="020B0604020202020204" pitchFamily="34" charset="0"/>
                <a:cs typeface="Arial" panose="020B0604020202020204" pitchFamily="34" charset="0"/>
              </a:rPr>
              <a:t> the file.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3446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105" y="424154"/>
            <a:ext cx="10863385" cy="1019175"/>
          </a:xfrm>
        </p:spPr>
        <p:txBody>
          <a:bodyPr/>
          <a:lstStyle/>
          <a:p>
            <a:r>
              <a:rPr lang="en-IN" sz="4000" dirty="0" smtClean="0">
                <a:latin typeface="Arial" panose="020B0604020202020204" pitchFamily="34" charset="0"/>
                <a:cs typeface="Arial" panose="020B0604020202020204" pitchFamily="34" charset="0"/>
              </a:rPr>
              <a:t>ZIP</a:t>
            </a:r>
            <a:endParaRPr lang="en-IN" sz="40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683295" y="2394808"/>
            <a:ext cx="8580778" cy="1745131"/>
          </a:xfrm>
          <a:prstGeom prst="rect">
            <a:avLst/>
          </a:prstGeom>
        </p:spPr>
      </p:pic>
      <p:sp>
        <p:nvSpPr>
          <p:cNvPr id="5" name="TextBox 4"/>
          <p:cNvSpPr txBox="1"/>
          <p:nvPr/>
        </p:nvSpPr>
        <p:spPr>
          <a:xfrm>
            <a:off x="508105" y="1379145"/>
            <a:ext cx="10752619"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ZIP is a type of archive file format. It supports lossless data compression (meaning, perfect reconstruction of original data from compressed data). A ZIP file may also contain more than one compressed file/directory.</a:t>
            </a:r>
            <a:endParaRPr lang="en-IN"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683295" y="4337773"/>
            <a:ext cx="8580778" cy="1950889"/>
          </a:xfrm>
          <a:prstGeom prst="rect">
            <a:avLst/>
          </a:prstGeom>
        </p:spPr>
      </p:pic>
      <p:sp>
        <p:nvSpPr>
          <p:cNvPr id="7" name="Right Arrow 6"/>
          <p:cNvSpPr/>
          <p:nvPr/>
        </p:nvSpPr>
        <p:spPr bwMode="auto">
          <a:xfrm>
            <a:off x="9264073" y="3075709"/>
            <a:ext cx="563418" cy="314036"/>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8" name="TextBox 7"/>
          <p:cNvSpPr txBox="1"/>
          <p:nvPr/>
        </p:nvSpPr>
        <p:spPr>
          <a:xfrm>
            <a:off x="9938327" y="2996958"/>
            <a:ext cx="2022764" cy="400110"/>
          </a:xfrm>
          <a:prstGeom prst="rect">
            <a:avLst/>
          </a:prstGeom>
          <a:noFill/>
        </p:spPr>
        <p:txBody>
          <a:bodyPr wrap="square" rtlCol="0">
            <a:spAutoFit/>
          </a:bodyPr>
          <a:lstStyle/>
          <a:p>
            <a:r>
              <a:rPr lang="en-IN" sz="2000" dirty="0" smtClean="0">
                <a:latin typeface="Arial" panose="020B0604020202020204" pitchFamily="34" charset="0"/>
                <a:cs typeface="Arial" panose="020B0604020202020204" pitchFamily="34" charset="0"/>
              </a:rPr>
              <a:t>To zip the file.</a:t>
            </a:r>
            <a:endParaRPr lang="en-IN" sz="2000" dirty="0">
              <a:latin typeface="Arial" panose="020B0604020202020204" pitchFamily="34" charset="0"/>
              <a:cs typeface="Arial" panose="020B0604020202020204" pitchFamily="34" charset="0"/>
            </a:endParaRPr>
          </a:p>
        </p:txBody>
      </p:sp>
      <p:sp>
        <p:nvSpPr>
          <p:cNvPr id="9" name="Right Arrow 8"/>
          <p:cNvSpPr/>
          <p:nvPr/>
        </p:nvSpPr>
        <p:spPr bwMode="auto">
          <a:xfrm>
            <a:off x="9264073" y="4996873"/>
            <a:ext cx="563418" cy="316344"/>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10" name="TextBox 9"/>
          <p:cNvSpPr txBox="1"/>
          <p:nvPr/>
        </p:nvSpPr>
        <p:spPr>
          <a:xfrm>
            <a:off x="9827491" y="4913107"/>
            <a:ext cx="2133600" cy="400110"/>
          </a:xfrm>
          <a:prstGeom prst="rect">
            <a:avLst/>
          </a:prstGeom>
          <a:noFill/>
        </p:spPr>
        <p:txBody>
          <a:bodyPr wrap="square" rtlCol="0">
            <a:spAutoFit/>
          </a:bodyPr>
          <a:lstStyle/>
          <a:p>
            <a:r>
              <a:rPr lang="en-IN" sz="2000" dirty="0" smtClean="0">
                <a:latin typeface="Arial" panose="020B0604020202020204" pitchFamily="34" charset="0"/>
                <a:cs typeface="Arial" panose="020B0604020202020204" pitchFamily="34" charset="0"/>
              </a:rPr>
              <a:t>To unzip the file.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6770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err="1" smtClean="0">
                <a:latin typeface="Arial" panose="020B0604020202020204" pitchFamily="34" charset="0"/>
                <a:cs typeface="Arial" panose="020B0604020202020204" pitchFamily="34" charset="0"/>
              </a:rPr>
              <a:t>gzip</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3489" y="1554166"/>
            <a:ext cx="10861433" cy="4406896"/>
          </a:xfrm>
        </p:spPr>
        <p:txBody>
          <a:bodyPr/>
          <a:lstStyle/>
          <a:p>
            <a:r>
              <a:rPr lang="en-US" sz="2000" dirty="0" err="1">
                <a:latin typeface="Arial" panose="020B0604020202020204" pitchFamily="34" charset="0"/>
                <a:cs typeface="Arial" panose="020B0604020202020204" pitchFamily="34" charset="0"/>
              </a:rPr>
              <a:t>Gzip</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GNU zip</a:t>
            </a:r>
            <a:r>
              <a:rPr lang="en-US" sz="2000" dirty="0">
                <a:latin typeface="Arial" panose="020B0604020202020204" pitchFamily="34" charset="0"/>
                <a:cs typeface="Arial" panose="020B0604020202020204" pitchFamily="34" charset="0"/>
              </a:rPr>
              <a:t>) is a free and open source algorithm for file compression. The software is overseen by the GNU project. In this context, compression is the deliberate reduction in size of data to save storage space or increase the data transfer rate.</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775684" y="2844525"/>
            <a:ext cx="7814133" cy="1339548"/>
          </a:xfrm>
          <a:prstGeom prst="rect">
            <a:avLst/>
          </a:prstGeom>
        </p:spPr>
      </p:pic>
      <p:pic>
        <p:nvPicPr>
          <p:cNvPr id="5" name="Picture 4"/>
          <p:cNvPicPr>
            <a:picLocks noChangeAspect="1"/>
          </p:cNvPicPr>
          <p:nvPr/>
        </p:nvPicPr>
        <p:blipFill>
          <a:blip r:embed="rId3"/>
          <a:stretch>
            <a:fillRect/>
          </a:stretch>
        </p:blipFill>
        <p:spPr>
          <a:xfrm>
            <a:off x="775683" y="4681232"/>
            <a:ext cx="7814133" cy="1279829"/>
          </a:xfrm>
          <a:prstGeom prst="rect">
            <a:avLst/>
          </a:prstGeom>
        </p:spPr>
      </p:pic>
      <p:sp>
        <p:nvSpPr>
          <p:cNvPr id="6" name="Right Arrow 5"/>
          <p:cNvSpPr/>
          <p:nvPr/>
        </p:nvSpPr>
        <p:spPr bwMode="auto">
          <a:xfrm>
            <a:off x="8654473" y="3251199"/>
            <a:ext cx="729672" cy="387927"/>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7" name="TextBox 6"/>
          <p:cNvSpPr txBox="1"/>
          <p:nvPr/>
        </p:nvSpPr>
        <p:spPr>
          <a:xfrm>
            <a:off x="9448801" y="3160356"/>
            <a:ext cx="1607127" cy="707886"/>
          </a:xfrm>
          <a:prstGeom prst="rect">
            <a:avLst/>
          </a:prstGeom>
          <a:noFill/>
        </p:spPr>
        <p:txBody>
          <a:bodyPr wrap="square" rtlCol="0">
            <a:spAutoFit/>
          </a:bodyPr>
          <a:lstStyle/>
          <a:p>
            <a:r>
              <a:rPr lang="en-IN" sz="2000" dirty="0" smtClean="0">
                <a:latin typeface="Arial" panose="020B0604020202020204" pitchFamily="34" charset="0"/>
                <a:cs typeface="Arial" panose="020B0604020202020204" pitchFamily="34" charset="0"/>
              </a:rPr>
              <a:t>To </a:t>
            </a:r>
            <a:r>
              <a:rPr lang="en-IN" sz="2000" dirty="0" err="1" smtClean="0">
                <a:latin typeface="Arial" panose="020B0604020202020204" pitchFamily="34" charset="0"/>
                <a:cs typeface="Arial" panose="020B0604020202020204" pitchFamily="34" charset="0"/>
              </a:rPr>
              <a:t>gzip</a:t>
            </a:r>
            <a:r>
              <a:rPr lang="en-IN" sz="2000" dirty="0" smtClean="0">
                <a:latin typeface="Arial" panose="020B0604020202020204" pitchFamily="34" charset="0"/>
                <a:cs typeface="Arial" panose="020B0604020202020204" pitchFamily="34" charset="0"/>
              </a:rPr>
              <a:t> the file.</a:t>
            </a:r>
            <a:endParaRPr lang="en-IN" sz="2000" dirty="0">
              <a:latin typeface="Arial" panose="020B0604020202020204" pitchFamily="34" charset="0"/>
              <a:cs typeface="Arial" panose="020B0604020202020204" pitchFamily="34" charset="0"/>
            </a:endParaRPr>
          </a:p>
        </p:txBody>
      </p:sp>
      <p:sp>
        <p:nvSpPr>
          <p:cNvPr id="8" name="Right Arrow 7"/>
          <p:cNvSpPr/>
          <p:nvPr/>
        </p:nvSpPr>
        <p:spPr bwMode="auto">
          <a:xfrm>
            <a:off x="8654473" y="4902050"/>
            <a:ext cx="794329" cy="362677"/>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en-IN" sz="1800" b="0" i="0" u="none" strike="noStrike" cap="none" normalizeH="0" baseline="0" smtClean="0">
              <a:ln>
                <a:noFill/>
              </a:ln>
              <a:solidFill>
                <a:schemeClr val="tx1"/>
              </a:solidFill>
              <a:effectLst/>
              <a:latin typeface="Arial" pitchFamily="34" charset="0"/>
              <a:ea typeface="SimSun" pitchFamily="2" charset="-122"/>
            </a:endParaRPr>
          </a:p>
        </p:txBody>
      </p:sp>
      <p:sp>
        <p:nvSpPr>
          <p:cNvPr id="9" name="TextBox 8"/>
          <p:cNvSpPr txBox="1"/>
          <p:nvPr/>
        </p:nvSpPr>
        <p:spPr>
          <a:xfrm>
            <a:off x="9679709" y="4887417"/>
            <a:ext cx="2087418" cy="646331"/>
          </a:xfrm>
          <a:prstGeom prst="rect">
            <a:avLst/>
          </a:prstGeom>
          <a:noFill/>
        </p:spPr>
        <p:txBody>
          <a:bodyPr wrap="square" rtlCol="0">
            <a:spAutoFit/>
          </a:bodyPr>
          <a:lstStyle/>
          <a:p>
            <a:r>
              <a:rPr lang="en-IN" dirty="0" smtClean="0"/>
              <a:t>To decompress </a:t>
            </a:r>
            <a:r>
              <a:rPr lang="en-IN" smtClean="0"/>
              <a:t>the file.</a:t>
            </a:r>
            <a:endParaRPr lang="en-IN" dirty="0"/>
          </a:p>
        </p:txBody>
      </p:sp>
    </p:spTree>
    <p:extLst>
      <p:ext uri="{BB962C8B-B14F-4D97-AF65-F5344CB8AC3E}">
        <p14:creationId xmlns:p14="http://schemas.microsoft.com/office/powerpoint/2010/main" val="2288040023"/>
      </p:ext>
    </p:extLst>
  </p:cSld>
  <p:clrMapOvr>
    <a:masterClrMapping/>
  </p:clrMapOvr>
</p:sld>
</file>

<file path=ppt/theme/theme1.xml><?xml version="1.0" encoding="utf-8"?>
<a:theme xmlns:a="http://schemas.openxmlformats.org/drawingml/2006/main" name="Theme-yellow">
  <a:themeElements>
    <a:clrScheme name="Custom 3">
      <a:dk1>
        <a:srgbClr val="202F3E"/>
      </a:dk1>
      <a:lt1>
        <a:srgbClr val="FFFFFF"/>
      </a:lt1>
      <a:dk2>
        <a:srgbClr val="202F3E"/>
      </a:dk2>
      <a:lt2>
        <a:srgbClr val="FFFFFF"/>
      </a:lt2>
      <a:accent1>
        <a:srgbClr val="F67C01"/>
      </a:accent1>
      <a:accent2>
        <a:srgbClr val="FB8C00"/>
      </a:accent2>
      <a:accent3>
        <a:srgbClr val="FFFFFF"/>
      </a:accent3>
      <a:accent4>
        <a:srgbClr val="1A2734"/>
      </a:accent4>
      <a:accent5>
        <a:srgbClr val="FABFAA"/>
      </a:accent5>
      <a:accent6>
        <a:srgbClr val="E37E00"/>
      </a:accent6>
      <a:hlink>
        <a:srgbClr val="1F845B"/>
      </a:hlink>
      <a:folHlink>
        <a:srgbClr val="3BAB7E"/>
      </a:folHlink>
    </a:clrScheme>
    <a:fontScheme name="Theme-yellow">
      <a:majorFont>
        <a:latin typeface="Roboto"/>
        <a:ea typeface="MS PGothic"/>
        <a:cs typeface=""/>
      </a:majorFont>
      <a:minorFont>
        <a:latin typeface="Roboto"/>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Arial" pitchFamily="34"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Arial" pitchFamily="34" charset="0"/>
            <a:ea typeface="SimSun" pitchFamily="2" charset="-122"/>
          </a:defRPr>
        </a:defPPr>
      </a:lstStyle>
    </a:lnDef>
  </a:objectDefaults>
  <a:extraClrSchemeLst>
    <a:extraClrScheme>
      <a:clrScheme name="Theme-yellow 1">
        <a:dk1>
          <a:srgbClr val="202F3E"/>
        </a:dk1>
        <a:lt1>
          <a:srgbClr val="FFFFFF"/>
        </a:lt1>
        <a:dk2>
          <a:srgbClr val="202F3E"/>
        </a:dk2>
        <a:lt2>
          <a:srgbClr val="FFFFFF"/>
        </a:lt2>
        <a:accent1>
          <a:srgbClr val="F67C01"/>
        </a:accent1>
        <a:accent2>
          <a:srgbClr val="FB8C00"/>
        </a:accent2>
        <a:accent3>
          <a:srgbClr val="FFFFFF"/>
        </a:accent3>
        <a:accent4>
          <a:srgbClr val="1A2734"/>
        </a:accent4>
        <a:accent5>
          <a:srgbClr val="FABFAA"/>
        </a:accent5>
        <a:accent6>
          <a:srgbClr val="E37E00"/>
        </a:accent6>
        <a:hlink>
          <a:srgbClr val="F67C01"/>
        </a:hlink>
        <a:folHlink>
          <a:srgbClr val="FFCC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it [Compatibility Mode]" id="{F6744D54-3BC4-4BAF-9BCB-500F8BCD10EF}" vid="{158B79B8-3F7A-45C2-97ED-95428EC8C34E}"/>
    </a:ext>
  </a:extLst>
</a:theme>
</file>

<file path=ppt/theme/theme2.xml><?xml version="1.0" encoding="utf-8"?>
<a:theme xmlns:a="http://schemas.openxmlformats.org/drawingml/2006/main" name="Office Theme">
  <a:themeElements>
    <a:clrScheme name="">
      <a:dk1>
        <a:srgbClr val="202F3E"/>
      </a:dk1>
      <a:lt1>
        <a:srgbClr val="FFFFFF"/>
      </a:lt1>
      <a:dk2>
        <a:srgbClr val="202F3E"/>
      </a:dk2>
      <a:lt2>
        <a:srgbClr val="FFFFFF"/>
      </a:lt2>
      <a:accent1>
        <a:srgbClr val="F67C01"/>
      </a:accent1>
      <a:accent2>
        <a:srgbClr val="FB8C00"/>
      </a:accent2>
      <a:accent3>
        <a:srgbClr val="FFFFFF"/>
      </a:accent3>
      <a:accent4>
        <a:srgbClr val="1A2734"/>
      </a:accent4>
      <a:accent5>
        <a:srgbClr val="FABFAA"/>
      </a:accent5>
      <a:accent6>
        <a:srgbClr val="E37E00"/>
      </a:accent6>
      <a:hlink>
        <a:srgbClr val="F67C01"/>
      </a:hlink>
      <a:folHlink>
        <a:srgbClr val="FFCC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SkillRary Template</Template>
  <TotalTime>13257</TotalTime>
  <Pages>0</Pages>
  <Words>5550</Words>
  <Characters>0</Characters>
  <Application>Microsoft Office PowerPoint</Application>
  <PresentationFormat>Widescreen</PresentationFormat>
  <Lines>0</Lines>
  <Paragraphs>576</Paragraphs>
  <Slides>104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MS PGothic</vt:lpstr>
      <vt:lpstr>SimSun</vt:lpstr>
      <vt:lpstr>Arial</vt:lpstr>
      <vt:lpstr>Bebas Neue</vt:lpstr>
      <vt:lpstr>Corbel</vt:lpstr>
      <vt:lpstr>Helvetica Neue</vt:lpstr>
      <vt:lpstr>inter-regular</vt:lpstr>
      <vt:lpstr>Open Sans</vt:lpstr>
      <vt:lpstr>Roboto</vt:lpstr>
      <vt:lpstr>Times New Roman</vt:lpstr>
      <vt:lpstr>Wingdings</vt:lpstr>
      <vt:lpstr>Theme-yellow</vt:lpstr>
      <vt:lpstr>PowerPoint Presentation</vt:lpstr>
      <vt:lpstr>Agenda</vt:lpstr>
      <vt:lpstr>Operating system</vt:lpstr>
      <vt:lpstr>PowerPoint Presentation</vt:lpstr>
      <vt:lpstr>Architecture of operating system</vt:lpstr>
      <vt:lpstr>PowerPoint Presentation</vt:lpstr>
      <vt:lpstr>PowerPoint Presentation</vt:lpstr>
      <vt:lpstr>PowerPoint Presentation</vt:lpstr>
      <vt:lpstr>History of linux</vt:lpstr>
      <vt:lpstr>What is linux</vt:lpstr>
      <vt:lpstr>PowerPoint Presentation</vt:lpstr>
      <vt:lpstr>Kernel</vt:lpstr>
      <vt:lpstr>Structure Of Linux Operating System</vt:lpstr>
      <vt:lpstr>Difference between Windows &amp;  Linux</vt:lpstr>
      <vt:lpstr>What is Command</vt:lpstr>
      <vt:lpstr>Basic linux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management</vt:lpstr>
      <vt:lpstr>PowerPoint Presentation</vt:lpstr>
      <vt:lpstr>PowerPoint Presentation</vt:lpstr>
      <vt:lpstr>PowerPoint Presentation</vt:lpstr>
      <vt:lpstr>PowerPoint Presentation</vt:lpstr>
      <vt:lpstr>Linux Groups</vt:lpstr>
      <vt:lpstr>PowerPoint Presentation</vt:lpstr>
      <vt:lpstr>PowerPoint Presentation</vt:lpstr>
      <vt:lpstr>PowerPoint Presentation</vt:lpstr>
      <vt:lpstr>PowerPoint Presentation</vt:lpstr>
      <vt:lpstr>PowerPoint Presentation</vt:lpstr>
      <vt:lpstr>PowerPoint Presentation</vt:lpstr>
      <vt:lpstr>File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permission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Networking Commands</vt:lpstr>
      <vt:lpstr>PowerPoint Presentation</vt:lpstr>
      <vt:lpstr>PowerPoint Presentation</vt:lpstr>
      <vt:lpstr>PowerPoint Presentation</vt:lpstr>
      <vt:lpstr>PowerPoint Presentation</vt:lpstr>
      <vt:lpstr>PowerPoint Presentation</vt:lpstr>
      <vt:lpstr>Last </vt:lpstr>
      <vt:lpstr>arp </vt:lpstr>
      <vt:lpstr>PowerPoint Presentation</vt:lpstr>
      <vt:lpstr>Linux I/O Redirection</vt:lpstr>
      <vt:lpstr>PowerPoint Presentation</vt:lpstr>
      <vt:lpstr>Linux Input Redirection</vt:lpstr>
      <vt:lpstr>Linux Output Redirection</vt:lpstr>
      <vt:lpstr>Linux Error Redirection</vt:lpstr>
      <vt:lpstr>Disk utilities </vt:lpstr>
      <vt:lpstr>PowerPoint Presentation</vt:lpstr>
      <vt:lpstr>PowerPoint Presentation</vt:lpstr>
      <vt:lpstr>PowerPoint Presentation</vt:lpstr>
      <vt:lpstr>PowerPoint Presentation</vt:lpstr>
      <vt:lpstr>Pipes and Filter commands</vt:lpstr>
      <vt:lpstr>Linux File Contents </vt:lpstr>
      <vt:lpstr>PowerPoint Presentation</vt:lpstr>
      <vt:lpstr>TAIL</vt:lpstr>
      <vt:lpstr> Pipeline(|)</vt:lpstr>
      <vt:lpstr>Sort</vt:lpstr>
      <vt:lpstr>PowerPoint Presentation</vt:lpstr>
      <vt:lpstr>PowerPoint Presentation</vt:lpstr>
      <vt:lpstr>PowerPoint Presentation</vt:lpstr>
      <vt:lpstr>PowerPoint Presentation</vt:lpstr>
      <vt:lpstr>Grep</vt:lpstr>
      <vt:lpstr>Sed </vt:lpstr>
      <vt:lpstr>PowerPoint Presentation</vt:lpstr>
      <vt:lpstr>PowerPoint Presentation</vt:lpstr>
      <vt:lpstr>Awk command </vt:lpstr>
      <vt:lpstr>PowerPoint Presentation</vt:lpstr>
      <vt:lpstr>PowerPoint Presentation</vt:lpstr>
      <vt:lpstr>File compression </vt:lpstr>
      <vt:lpstr>tar (tape archive) </vt:lpstr>
      <vt:lpstr>ZIP</vt:lpstr>
      <vt:lpstr>gzip</vt:lpstr>
      <vt:lpstr>crontab</vt:lpstr>
      <vt:lpstr>PowerPoint Presentation</vt:lpstr>
      <vt:lpstr>PowerPoint Presentation</vt:lpstr>
      <vt:lpstr>Some examples on cronjob</vt:lpstr>
      <vt:lpstr>PowerPoint Presentation</vt:lpstr>
    </vt:vector>
  </TitlesOfParts>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Mithun Ashok</dc:creator>
  <cp:lastModifiedBy>Asus</cp:lastModifiedBy>
  <cp:revision>169</cp:revision>
  <dcterms:created xsi:type="dcterms:W3CDTF">2019-08-08T12:48:27Z</dcterms:created>
  <dcterms:modified xsi:type="dcterms:W3CDTF">2022-08-04T11:11:48Z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1033-10.1.0.5674</vt:lpwstr>
  </property>
</Properties>
</file>